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6" r:id="rId1"/>
  </p:sldMasterIdLst>
  <p:notesMasterIdLst>
    <p:notesMasterId r:id="rId31"/>
  </p:notesMasterIdLst>
  <p:sldIdLst>
    <p:sldId id="256" r:id="rId2"/>
    <p:sldId id="375" r:id="rId3"/>
    <p:sldId id="376" r:id="rId4"/>
    <p:sldId id="394" r:id="rId5"/>
    <p:sldId id="405" r:id="rId6"/>
    <p:sldId id="396" r:id="rId7"/>
    <p:sldId id="403" r:id="rId8"/>
    <p:sldId id="379" r:id="rId9"/>
    <p:sldId id="386" r:id="rId10"/>
    <p:sldId id="404" r:id="rId11"/>
    <p:sldId id="395" r:id="rId12"/>
    <p:sldId id="381" r:id="rId13"/>
    <p:sldId id="385" r:id="rId14"/>
    <p:sldId id="388" r:id="rId15"/>
    <p:sldId id="387" r:id="rId16"/>
    <p:sldId id="397" r:id="rId17"/>
    <p:sldId id="399" r:id="rId18"/>
    <p:sldId id="400" r:id="rId19"/>
    <p:sldId id="401" r:id="rId20"/>
    <p:sldId id="382" r:id="rId21"/>
    <p:sldId id="377" r:id="rId22"/>
    <p:sldId id="389" r:id="rId23"/>
    <p:sldId id="390" r:id="rId24"/>
    <p:sldId id="391" r:id="rId25"/>
    <p:sldId id="392" r:id="rId26"/>
    <p:sldId id="393" r:id="rId27"/>
    <p:sldId id="383" r:id="rId28"/>
    <p:sldId id="378" r:id="rId29"/>
    <p:sldId id="374" r:id="rId30"/>
  </p:sldIdLst>
  <p:sldSz cx="9144000" cy="6858000" type="screen4x3"/>
  <p:notesSz cx="6985000" cy="101219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89">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보통 스타일 3 - 강조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4" autoAdjust="0"/>
    <p:restoredTop sz="84083" autoAdjust="0"/>
  </p:normalViewPr>
  <p:slideViewPr>
    <p:cSldViewPr>
      <p:cViewPr varScale="1">
        <p:scale>
          <a:sx n="79" d="100"/>
          <a:sy n="79" d="100"/>
        </p:scale>
        <p:origin x="11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3210" y="-120"/>
      </p:cViewPr>
      <p:guideLst>
        <p:guide orient="horz" pos="3189"/>
        <p:guide pos="220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3026833" cy="506095"/>
          </a:xfrm>
          <a:prstGeom prst="rect">
            <a:avLst/>
          </a:prstGeom>
        </p:spPr>
        <p:txBody>
          <a:bodyPr vert="horz" lIns="97736" tIns="48869" rIns="97736" bIns="48869" rtlCol="0"/>
          <a:lstStyle>
            <a:lvl1pPr algn="l">
              <a:defRPr sz="1300"/>
            </a:lvl1pPr>
          </a:lstStyle>
          <a:p>
            <a:endParaRPr lang="ko-KR" altLang="en-US"/>
          </a:p>
        </p:txBody>
      </p:sp>
      <p:sp>
        <p:nvSpPr>
          <p:cNvPr id="3" name="날짜 개체 틀 2"/>
          <p:cNvSpPr>
            <a:spLocks noGrp="1"/>
          </p:cNvSpPr>
          <p:nvPr>
            <p:ph type="dt" idx="1"/>
          </p:nvPr>
        </p:nvSpPr>
        <p:spPr>
          <a:xfrm>
            <a:off x="3956550" y="1"/>
            <a:ext cx="3026833" cy="506095"/>
          </a:xfrm>
          <a:prstGeom prst="rect">
            <a:avLst/>
          </a:prstGeom>
        </p:spPr>
        <p:txBody>
          <a:bodyPr vert="horz" lIns="97736" tIns="48869" rIns="97736" bIns="48869" rtlCol="0"/>
          <a:lstStyle>
            <a:lvl1pPr algn="r">
              <a:defRPr sz="1300"/>
            </a:lvl1pPr>
          </a:lstStyle>
          <a:p>
            <a:fld id="{172DF321-ADC3-46B6-A6DC-F32A92514B4A}" type="datetimeFigureOut">
              <a:rPr lang="ko-KR" altLang="en-US" smtClean="0"/>
              <a:pPr/>
              <a:t>2019. 5. 27.</a:t>
            </a:fld>
            <a:endParaRPr lang="ko-KR" altLang="en-US"/>
          </a:p>
        </p:txBody>
      </p:sp>
      <p:sp>
        <p:nvSpPr>
          <p:cNvPr id="4" name="슬라이드 이미지 개체 틀 3"/>
          <p:cNvSpPr>
            <a:spLocks noGrp="1" noRot="1" noChangeAspect="1"/>
          </p:cNvSpPr>
          <p:nvPr>
            <p:ph type="sldImg" idx="2"/>
          </p:nvPr>
        </p:nvSpPr>
        <p:spPr>
          <a:xfrm>
            <a:off x="962025" y="758825"/>
            <a:ext cx="5060950" cy="3795713"/>
          </a:xfrm>
          <a:prstGeom prst="rect">
            <a:avLst/>
          </a:prstGeom>
          <a:noFill/>
          <a:ln w="12700">
            <a:solidFill>
              <a:prstClr val="black"/>
            </a:solidFill>
          </a:ln>
        </p:spPr>
        <p:txBody>
          <a:bodyPr vert="horz" lIns="97736" tIns="48869" rIns="97736" bIns="48869" rtlCol="0" anchor="ctr"/>
          <a:lstStyle/>
          <a:p>
            <a:endParaRPr lang="ko-KR" altLang="en-US"/>
          </a:p>
        </p:txBody>
      </p:sp>
      <p:sp>
        <p:nvSpPr>
          <p:cNvPr id="5" name="슬라이드 노트 개체 틀 4"/>
          <p:cNvSpPr>
            <a:spLocks noGrp="1"/>
          </p:cNvSpPr>
          <p:nvPr>
            <p:ph type="body" sz="quarter" idx="3"/>
          </p:nvPr>
        </p:nvSpPr>
        <p:spPr>
          <a:xfrm>
            <a:off x="698501" y="4807904"/>
            <a:ext cx="5588000" cy="4554855"/>
          </a:xfrm>
          <a:prstGeom prst="rect">
            <a:avLst/>
          </a:prstGeom>
        </p:spPr>
        <p:txBody>
          <a:bodyPr vert="horz" lIns="97736" tIns="48869" rIns="97736" bIns="48869"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614049"/>
            <a:ext cx="3026833" cy="506095"/>
          </a:xfrm>
          <a:prstGeom prst="rect">
            <a:avLst/>
          </a:prstGeom>
        </p:spPr>
        <p:txBody>
          <a:bodyPr vert="horz" lIns="97736" tIns="48869" rIns="97736" bIns="48869"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956550" y="9614049"/>
            <a:ext cx="3026833" cy="506095"/>
          </a:xfrm>
          <a:prstGeom prst="rect">
            <a:avLst/>
          </a:prstGeom>
        </p:spPr>
        <p:txBody>
          <a:bodyPr vert="horz" lIns="97736" tIns="48869" rIns="97736" bIns="48869" rtlCol="0" anchor="b"/>
          <a:lstStyle>
            <a:lvl1pPr algn="r">
              <a:defRPr sz="1300"/>
            </a:lvl1pPr>
          </a:lstStyle>
          <a:p>
            <a:fld id="{6A51678A-EBF3-4EC3-B5B8-E1E02433DA51}" type="slidenum">
              <a:rPr lang="ko-KR" altLang="en-US" smtClean="0"/>
              <a:pPr/>
              <a:t>‹#›</a:t>
            </a:fld>
            <a:endParaRPr lang="ko-KR" altLang="en-US"/>
          </a:p>
        </p:txBody>
      </p:sp>
    </p:spTree>
    <p:extLst>
      <p:ext uri="{BB962C8B-B14F-4D97-AF65-F5344CB8AC3E}">
        <p14:creationId xmlns:p14="http://schemas.microsoft.com/office/powerpoint/2010/main" val="308658485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A51678A-EBF3-4EC3-B5B8-E1E02433DA51}" type="slidenum">
              <a:rPr lang="ko-KR" altLang="en-US" smtClean="0"/>
              <a:pPr/>
              <a:t>1</a:t>
            </a:fld>
            <a:endParaRPr lang="ko-KR" altLang="en-US"/>
          </a:p>
        </p:txBody>
      </p:sp>
    </p:spTree>
    <p:extLst>
      <p:ext uri="{BB962C8B-B14F-4D97-AF65-F5344CB8AC3E}">
        <p14:creationId xmlns:p14="http://schemas.microsoft.com/office/powerpoint/2010/main" val="162961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10</a:t>
            </a:fld>
            <a:endParaRPr lang="ko-KR" altLang="en-US"/>
          </a:p>
        </p:txBody>
      </p:sp>
    </p:spTree>
    <p:extLst>
      <p:ext uri="{BB962C8B-B14F-4D97-AF65-F5344CB8AC3E}">
        <p14:creationId xmlns:p14="http://schemas.microsoft.com/office/powerpoint/2010/main" val="133181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11</a:t>
            </a:fld>
            <a:endParaRPr lang="ko-KR" altLang="en-US"/>
          </a:p>
        </p:txBody>
      </p:sp>
    </p:spTree>
    <p:extLst>
      <p:ext uri="{BB962C8B-B14F-4D97-AF65-F5344CB8AC3E}">
        <p14:creationId xmlns:p14="http://schemas.microsoft.com/office/powerpoint/2010/main" val="63273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12</a:t>
            </a:fld>
            <a:endParaRPr lang="ko-KR" altLang="en-US"/>
          </a:p>
        </p:txBody>
      </p:sp>
    </p:spTree>
    <p:extLst>
      <p:ext uri="{BB962C8B-B14F-4D97-AF65-F5344CB8AC3E}">
        <p14:creationId xmlns:p14="http://schemas.microsoft.com/office/powerpoint/2010/main" val="123789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13</a:t>
            </a:fld>
            <a:endParaRPr lang="ko-KR" altLang="en-US"/>
          </a:p>
        </p:txBody>
      </p:sp>
    </p:spTree>
    <p:extLst>
      <p:ext uri="{BB962C8B-B14F-4D97-AF65-F5344CB8AC3E}">
        <p14:creationId xmlns:p14="http://schemas.microsoft.com/office/powerpoint/2010/main" val="181020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14</a:t>
            </a:fld>
            <a:endParaRPr lang="ko-KR" altLang="en-US"/>
          </a:p>
        </p:txBody>
      </p:sp>
    </p:spTree>
    <p:extLst>
      <p:ext uri="{BB962C8B-B14F-4D97-AF65-F5344CB8AC3E}">
        <p14:creationId xmlns:p14="http://schemas.microsoft.com/office/powerpoint/2010/main" val="204570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15</a:t>
            </a:fld>
            <a:endParaRPr lang="ko-KR" altLang="en-US"/>
          </a:p>
        </p:txBody>
      </p:sp>
    </p:spTree>
    <p:extLst>
      <p:ext uri="{BB962C8B-B14F-4D97-AF65-F5344CB8AC3E}">
        <p14:creationId xmlns:p14="http://schemas.microsoft.com/office/powerpoint/2010/main" val="150717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16</a:t>
            </a:fld>
            <a:endParaRPr lang="ko-KR" altLang="en-US"/>
          </a:p>
        </p:txBody>
      </p:sp>
    </p:spTree>
    <p:extLst>
      <p:ext uri="{BB962C8B-B14F-4D97-AF65-F5344CB8AC3E}">
        <p14:creationId xmlns:p14="http://schemas.microsoft.com/office/powerpoint/2010/main" val="115117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17</a:t>
            </a:fld>
            <a:endParaRPr lang="ko-KR" altLang="en-US"/>
          </a:p>
        </p:txBody>
      </p:sp>
    </p:spTree>
    <p:extLst>
      <p:ext uri="{BB962C8B-B14F-4D97-AF65-F5344CB8AC3E}">
        <p14:creationId xmlns:p14="http://schemas.microsoft.com/office/powerpoint/2010/main" val="20547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18</a:t>
            </a:fld>
            <a:endParaRPr lang="ko-KR" altLang="en-US"/>
          </a:p>
        </p:txBody>
      </p:sp>
    </p:spTree>
    <p:extLst>
      <p:ext uri="{BB962C8B-B14F-4D97-AF65-F5344CB8AC3E}">
        <p14:creationId xmlns:p14="http://schemas.microsoft.com/office/powerpoint/2010/main" val="63083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19</a:t>
            </a:fld>
            <a:endParaRPr lang="ko-KR" altLang="en-US"/>
          </a:p>
        </p:txBody>
      </p:sp>
    </p:spTree>
    <p:extLst>
      <p:ext uri="{BB962C8B-B14F-4D97-AF65-F5344CB8AC3E}">
        <p14:creationId xmlns:p14="http://schemas.microsoft.com/office/powerpoint/2010/main" val="5085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a:t>
            </a:fld>
            <a:endParaRPr lang="ko-KR" altLang="en-US"/>
          </a:p>
        </p:txBody>
      </p:sp>
    </p:spTree>
    <p:extLst>
      <p:ext uri="{BB962C8B-B14F-4D97-AF65-F5344CB8AC3E}">
        <p14:creationId xmlns:p14="http://schemas.microsoft.com/office/powerpoint/2010/main" val="336403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20</a:t>
            </a:fld>
            <a:endParaRPr lang="ko-KR" altLang="en-US"/>
          </a:p>
        </p:txBody>
      </p:sp>
    </p:spTree>
    <p:extLst>
      <p:ext uri="{BB962C8B-B14F-4D97-AF65-F5344CB8AC3E}">
        <p14:creationId xmlns:p14="http://schemas.microsoft.com/office/powerpoint/2010/main" val="181430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21</a:t>
            </a:fld>
            <a:endParaRPr lang="ko-KR" altLang="en-US"/>
          </a:p>
        </p:txBody>
      </p:sp>
    </p:spTree>
    <p:extLst>
      <p:ext uri="{BB962C8B-B14F-4D97-AF65-F5344CB8AC3E}">
        <p14:creationId xmlns:p14="http://schemas.microsoft.com/office/powerpoint/2010/main" val="370845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22</a:t>
            </a:fld>
            <a:endParaRPr lang="ko-KR" altLang="en-US"/>
          </a:p>
        </p:txBody>
      </p:sp>
    </p:spTree>
    <p:extLst>
      <p:ext uri="{BB962C8B-B14F-4D97-AF65-F5344CB8AC3E}">
        <p14:creationId xmlns:p14="http://schemas.microsoft.com/office/powerpoint/2010/main" val="127975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23</a:t>
            </a:fld>
            <a:endParaRPr lang="ko-KR" altLang="en-US"/>
          </a:p>
        </p:txBody>
      </p:sp>
    </p:spTree>
    <p:extLst>
      <p:ext uri="{BB962C8B-B14F-4D97-AF65-F5344CB8AC3E}">
        <p14:creationId xmlns:p14="http://schemas.microsoft.com/office/powerpoint/2010/main" val="473151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24</a:t>
            </a:fld>
            <a:endParaRPr lang="ko-KR" altLang="en-US"/>
          </a:p>
        </p:txBody>
      </p:sp>
    </p:spTree>
    <p:extLst>
      <p:ext uri="{BB962C8B-B14F-4D97-AF65-F5344CB8AC3E}">
        <p14:creationId xmlns:p14="http://schemas.microsoft.com/office/powerpoint/2010/main" val="73334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25</a:t>
            </a:fld>
            <a:endParaRPr lang="ko-KR" altLang="en-US"/>
          </a:p>
        </p:txBody>
      </p:sp>
    </p:spTree>
    <p:extLst>
      <p:ext uri="{BB962C8B-B14F-4D97-AF65-F5344CB8AC3E}">
        <p14:creationId xmlns:p14="http://schemas.microsoft.com/office/powerpoint/2010/main" val="1334399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26</a:t>
            </a:fld>
            <a:endParaRPr lang="ko-KR" altLang="en-US"/>
          </a:p>
        </p:txBody>
      </p:sp>
    </p:spTree>
    <p:extLst>
      <p:ext uri="{BB962C8B-B14F-4D97-AF65-F5344CB8AC3E}">
        <p14:creationId xmlns:p14="http://schemas.microsoft.com/office/powerpoint/2010/main" val="217587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27</a:t>
            </a:fld>
            <a:endParaRPr lang="ko-KR" altLang="en-US"/>
          </a:p>
        </p:txBody>
      </p:sp>
    </p:spTree>
    <p:extLst>
      <p:ext uri="{BB962C8B-B14F-4D97-AF65-F5344CB8AC3E}">
        <p14:creationId xmlns:p14="http://schemas.microsoft.com/office/powerpoint/2010/main" val="437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28</a:t>
            </a:fld>
            <a:endParaRPr lang="ko-KR" altLang="en-US"/>
          </a:p>
        </p:txBody>
      </p:sp>
    </p:spTree>
    <p:extLst>
      <p:ext uri="{BB962C8B-B14F-4D97-AF65-F5344CB8AC3E}">
        <p14:creationId xmlns:p14="http://schemas.microsoft.com/office/powerpoint/2010/main" val="2145280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29</a:t>
            </a:fld>
            <a:endParaRPr lang="ko-KR" altLang="en-US"/>
          </a:p>
        </p:txBody>
      </p:sp>
    </p:spTree>
    <p:extLst>
      <p:ext uri="{BB962C8B-B14F-4D97-AF65-F5344CB8AC3E}">
        <p14:creationId xmlns:p14="http://schemas.microsoft.com/office/powerpoint/2010/main" val="188494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3</a:t>
            </a:fld>
            <a:endParaRPr lang="ko-KR" altLang="en-US"/>
          </a:p>
        </p:txBody>
      </p:sp>
    </p:spTree>
    <p:extLst>
      <p:ext uri="{BB962C8B-B14F-4D97-AF65-F5344CB8AC3E}">
        <p14:creationId xmlns:p14="http://schemas.microsoft.com/office/powerpoint/2010/main" val="57416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4</a:t>
            </a:fld>
            <a:endParaRPr lang="ko-KR" altLang="en-US"/>
          </a:p>
        </p:txBody>
      </p:sp>
    </p:spTree>
    <p:extLst>
      <p:ext uri="{BB962C8B-B14F-4D97-AF65-F5344CB8AC3E}">
        <p14:creationId xmlns:p14="http://schemas.microsoft.com/office/powerpoint/2010/main" val="19708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5</a:t>
            </a:fld>
            <a:endParaRPr lang="ko-KR" altLang="en-US"/>
          </a:p>
        </p:txBody>
      </p:sp>
    </p:spTree>
    <p:extLst>
      <p:ext uri="{BB962C8B-B14F-4D97-AF65-F5344CB8AC3E}">
        <p14:creationId xmlns:p14="http://schemas.microsoft.com/office/powerpoint/2010/main" val="213192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6</a:t>
            </a:fld>
            <a:endParaRPr lang="ko-KR" altLang="en-US"/>
          </a:p>
        </p:txBody>
      </p:sp>
    </p:spTree>
    <p:extLst>
      <p:ext uri="{BB962C8B-B14F-4D97-AF65-F5344CB8AC3E}">
        <p14:creationId xmlns:p14="http://schemas.microsoft.com/office/powerpoint/2010/main" val="177468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7</a:t>
            </a:fld>
            <a:endParaRPr lang="ko-KR" altLang="en-US"/>
          </a:p>
        </p:txBody>
      </p:sp>
    </p:spTree>
    <p:extLst>
      <p:ext uri="{BB962C8B-B14F-4D97-AF65-F5344CB8AC3E}">
        <p14:creationId xmlns:p14="http://schemas.microsoft.com/office/powerpoint/2010/main" val="110589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8</a:t>
            </a:fld>
            <a:endParaRPr lang="ko-KR" altLang="en-US"/>
          </a:p>
        </p:txBody>
      </p:sp>
    </p:spTree>
    <p:extLst>
      <p:ext uri="{BB962C8B-B14F-4D97-AF65-F5344CB8AC3E}">
        <p14:creationId xmlns:p14="http://schemas.microsoft.com/office/powerpoint/2010/main" val="89790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678A-EBF3-4EC3-B5B8-E1E02433DA51}" type="slidenum">
              <a:rPr lang="ko-KR" altLang="en-US" smtClean="0"/>
              <a:pPr/>
              <a:t>9</a:t>
            </a:fld>
            <a:endParaRPr lang="ko-KR" altLang="en-US"/>
          </a:p>
        </p:txBody>
      </p:sp>
    </p:spTree>
    <p:extLst>
      <p:ext uri="{BB962C8B-B14F-4D97-AF65-F5344CB8AC3E}">
        <p14:creationId xmlns:p14="http://schemas.microsoft.com/office/powerpoint/2010/main" val="79322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제목 슬라이드">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57364"/>
            <a:ext cx="7772400" cy="1470025"/>
          </a:xfrm>
          <a:prstGeom prst="rect">
            <a:avLst/>
          </a:prstGeom>
        </p:spPr>
        <p:txBody>
          <a:bodyPr anchor="b">
            <a:normAutofit/>
          </a:bodyPr>
          <a:lstStyle>
            <a:lvl1pPr algn="l">
              <a:defRPr sz="3600">
                <a:solidFill>
                  <a:schemeClr val="bg1"/>
                </a:solidFill>
              </a:defRPr>
            </a:lvl1pPr>
          </a:lstStyle>
          <a:p>
            <a:r>
              <a:rPr lang="ko-KR" altLang="en-US"/>
              <a:t>마스터 제목 스타일 편집</a:t>
            </a:r>
            <a:endParaRPr lang="ko-KR" altLang="en-US" dirty="0"/>
          </a:p>
        </p:txBody>
      </p:sp>
      <p:sp>
        <p:nvSpPr>
          <p:cNvPr id="3" name="부제목 2"/>
          <p:cNvSpPr>
            <a:spLocks noGrp="1"/>
          </p:cNvSpPr>
          <p:nvPr>
            <p:ph type="subTitle" idx="1"/>
          </p:nvPr>
        </p:nvSpPr>
        <p:spPr>
          <a:xfrm>
            <a:off x="692939" y="3571876"/>
            <a:ext cx="7758122"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823913" y="264348"/>
            <a:ext cx="7581900" cy="586257"/>
          </a:xfrm>
          <a:prstGeom prst="rect">
            <a:avLst/>
          </a:prstGeom>
        </p:spPr>
        <p:txBody>
          <a:bodyPr>
            <a:normAutofit/>
          </a:bodyPr>
          <a:lstStyle>
            <a:lvl1pPr>
              <a:defRPr cap="small" baseline="0">
                <a:latin typeface="+mj-lt"/>
              </a:defRPr>
            </a:lvl1pPr>
          </a:lstStyle>
          <a:p>
            <a:r>
              <a:rPr lang="ko-KR" altLang="en-US"/>
              <a:t>마스터 제목 스타일 편집</a:t>
            </a:r>
            <a:endParaRPr lang="en-US" dirty="0"/>
          </a:p>
        </p:txBody>
      </p:sp>
      <p:sp>
        <p:nvSpPr>
          <p:cNvPr id="3" name="Content Placeholder 2"/>
          <p:cNvSpPr>
            <a:spLocks noGrp="1"/>
          </p:cNvSpPr>
          <p:nvPr>
            <p:ph idx="1"/>
          </p:nvPr>
        </p:nvSpPr>
        <p:spPr>
          <a:xfrm>
            <a:off x="214282" y="1071546"/>
            <a:ext cx="8715436" cy="5000660"/>
          </a:xfrm>
        </p:spPr>
        <p:txBody>
          <a:bodyPr>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 y="0"/>
            <a:ext cx="637953" cy="893134"/>
          </a:xfrm>
          <a:prstGeom prst="rect">
            <a:avLst/>
          </a:prstGeom>
          <a:noFill/>
          <a:ln w="9525">
            <a:noFill/>
            <a:miter lim="800000"/>
            <a:headEnd/>
            <a:tailEnd/>
          </a:ln>
        </p:spPr>
      </p:pic>
      <p:sp>
        <p:nvSpPr>
          <p:cNvPr id="6" name="슬라이드 번호 개체 틀 5"/>
          <p:cNvSpPr>
            <a:spLocks noGrp="1"/>
          </p:cNvSpPr>
          <p:nvPr>
            <p:ph type="sldNum" sz="quarter" idx="12"/>
          </p:nvPr>
        </p:nvSpPr>
        <p:spPr>
          <a:xfrm>
            <a:off x="8244408" y="116632"/>
            <a:ext cx="789808" cy="264662"/>
          </a:xfrm>
          <a:prstGeom prst="rect">
            <a:avLst/>
          </a:prstGeom>
        </p:spPr>
        <p:txBody>
          <a:bodyPr anchor="ctr"/>
          <a:lstStyle>
            <a:lvl1pPr>
              <a:defRPr sz="1600"/>
            </a:lvl1pPr>
          </a:lstStyle>
          <a:p>
            <a:fld id="{90E643BE-F4AA-41F8-B578-B2897250BF68}" type="slidenum">
              <a:rPr lang="ko-KR" altLang="en-US" smtClean="0"/>
              <a:pPr/>
              <a:t>‹#›</a:t>
            </a:fld>
            <a:r>
              <a:rPr lang="en-US" altLang="ko-KR" dirty="0"/>
              <a:t>/39</a:t>
            </a:r>
            <a:endParaRPr lang="ko-KR"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823913" y="264348"/>
            <a:ext cx="7581900" cy="586257"/>
          </a:xfrm>
          <a:prstGeom prst="rect">
            <a:avLst/>
          </a:prstGeom>
        </p:spPr>
        <p:txBody>
          <a:bodyPr/>
          <a:lstStyle>
            <a:lvl1pPr>
              <a:defRPr>
                <a:latin typeface="HY견고딕" pitchFamily="18" charset="-127"/>
                <a:ea typeface="HY견고딕" pitchFamily="18" charset="-127"/>
              </a:defRPr>
            </a:lvl1pPr>
          </a:lstStyle>
          <a:p>
            <a:r>
              <a:rPr lang="ko-KR" altLang="en-US"/>
              <a:t>마스터 제목 스타일 편집</a:t>
            </a:r>
            <a:endParaRPr lang="en-US" dirty="0"/>
          </a:p>
        </p:txBody>
      </p:sp>
      <p:sp>
        <p:nvSpPr>
          <p:cNvPr id="3" name="Content Placeholder 2"/>
          <p:cNvSpPr>
            <a:spLocks noGrp="1"/>
          </p:cNvSpPr>
          <p:nvPr>
            <p:ph idx="1"/>
          </p:nvPr>
        </p:nvSpPr>
        <p:spPr>
          <a:xfrm>
            <a:off x="214282" y="1071546"/>
            <a:ext cx="8715436" cy="5000660"/>
          </a:xfrm>
        </p:spPr>
        <p:txBody>
          <a:bodyPr/>
          <a:lstStyle>
            <a:lvl1pPr marL="227013" indent="-227013">
              <a:buClr>
                <a:schemeClr val="tx2"/>
              </a:buClr>
              <a:buSzPct val="106000"/>
              <a:buFont typeface="Arial" pitchFamily="34" charset="0"/>
              <a:buChar char="□"/>
              <a:defRPr/>
            </a:lvl1pPr>
            <a:lvl2pPr marL="569913" indent="-228600">
              <a:buClr>
                <a:schemeClr val="tx2"/>
              </a:buClr>
              <a:buSzPct val="106000"/>
              <a:buFont typeface="Arial" pitchFamily="34" charset="0"/>
              <a:buChar char="■"/>
              <a:defRPr/>
            </a:lvl2pPr>
            <a:lvl3pPr marL="914400" indent="-230188">
              <a:buClr>
                <a:schemeClr val="tx2"/>
              </a:buClr>
              <a:buSzPct val="106000"/>
              <a:buFont typeface="Arial" pitchFamily="34" charset="0"/>
              <a:buChar char="■"/>
              <a:defRPr/>
            </a:lvl3pPr>
            <a:lvl4pPr marL="1258888" indent="-230188">
              <a:buClr>
                <a:schemeClr val="tx2"/>
              </a:buClr>
              <a:buSzPct val="106000"/>
              <a:buFont typeface="Arial" pitchFamily="34" charset="0"/>
              <a:buChar char="■"/>
              <a:defRPr/>
            </a:lvl4pPr>
            <a:lvl5pPr marL="1601788" indent="-228600">
              <a:buClr>
                <a:schemeClr val="tx2"/>
              </a:buClr>
              <a:buSzPct val="106000"/>
              <a:buFont typeface="Arial" pitchFamily="34" charset="0"/>
              <a:buChar char="■"/>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 y="0"/>
            <a:ext cx="637953" cy="893134"/>
          </a:xfrm>
          <a:prstGeom prst="rect">
            <a:avLst/>
          </a:prstGeom>
          <a:noFill/>
          <a:ln w="9525">
            <a:noFill/>
            <a:miter lim="800000"/>
            <a:headEnd/>
            <a:tailEnd/>
          </a:ln>
        </p:spPr>
      </p:pic>
      <p:sp>
        <p:nvSpPr>
          <p:cNvPr id="6" name="슬라이드 번호 개체 틀 5"/>
          <p:cNvSpPr>
            <a:spLocks noGrp="1"/>
          </p:cNvSpPr>
          <p:nvPr>
            <p:ph type="sldNum" sz="quarter" idx="12"/>
          </p:nvPr>
        </p:nvSpPr>
        <p:spPr>
          <a:xfrm>
            <a:off x="4139953" y="6525344"/>
            <a:ext cx="1080119" cy="214314"/>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fld id="{4BEDD84E-25D4-4983-8AA1-2863C96F08D9}" type="slidenum">
              <a:rPr lang="ko-KR" altLang="en-US" smtClean="0"/>
              <a:pPr/>
              <a:t>‹#›</a:t>
            </a:fld>
            <a:r>
              <a:rPr lang="ko-KR" altLang="en-US" dirty="0"/>
              <a:t> </a:t>
            </a:r>
            <a:r>
              <a:rPr lang="en-US" altLang="ko-KR" dirty="0"/>
              <a:t>/ 35</a:t>
            </a:r>
            <a:endParaRPr lang="ko-KR"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
          <p:cNvSpPr>
            <a:spLocks noGrp="1" noChangeArrowheads="1"/>
          </p:cNvSpPr>
          <p:nvPr>
            <p:ph type="body" idx="1"/>
          </p:nvPr>
        </p:nvSpPr>
        <p:spPr bwMode="auto">
          <a:xfrm>
            <a:off x="823913" y="1166552"/>
            <a:ext cx="7660868" cy="4076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ko-KR" dirty="0"/>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ko-KR" altLang="ko-KR" sz="2000"/>
          </a:p>
        </p:txBody>
      </p:sp>
      <p:pic>
        <p:nvPicPr>
          <p:cNvPr id="1031" name="Picture 20" descr="Oracle WHITE"/>
          <p:cNvPicPr>
            <a:picLocks noChangeAspect="1" noChangeArrowheads="1"/>
          </p:cNvPicPr>
          <p:nvPr/>
        </p:nvPicPr>
        <p:blipFill>
          <a:blip r:embed="rId5" cstate="print"/>
          <a:srcRect/>
          <a:stretch>
            <a:fillRect/>
          </a:stretch>
        </p:blipFill>
        <p:spPr bwMode="auto">
          <a:xfrm>
            <a:off x="7620000" y="6378575"/>
            <a:ext cx="947738" cy="119063"/>
          </a:xfrm>
          <a:prstGeom prst="rect">
            <a:avLst/>
          </a:prstGeom>
          <a:noFill/>
          <a:ln w="9525">
            <a:noFill/>
            <a:miter lim="800000"/>
            <a:headEnd/>
            <a:tailEnd/>
          </a:ln>
        </p:spPr>
      </p:pic>
      <p:sp>
        <p:nvSpPr>
          <p:cNvPr id="8" name="Title 1"/>
          <p:cNvSpPr txBox="1">
            <a:spLocks/>
          </p:cNvSpPr>
          <p:nvPr/>
        </p:nvSpPr>
        <p:spPr>
          <a:xfrm>
            <a:off x="823913" y="264348"/>
            <a:ext cx="7581900" cy="58625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chemeClr val="tx1"/>
              </a:solidFill>
              <a:effectLst/>
              <a:uLnTx/>
              <a:uFillTx/>
              <a:latin typeface="+mj-lt"/>
              <a:ea typeface="ＭＳ Ｐゴシック" pitchFamily="34" charset="-128"/>
              <a:cs typeface="MS PGothic" pitchFamily="34" charset="-128"/>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665" r:id="rId3"/>
  </p:sldLayoutIdLst>
  <p:transition/>
  <p:hf hdr="0" ftr="0" dt="0"/>
  <p:txStyles>
    <p:titleStyle>
      <a:lvl1pPr algn="l" rtl="0" eaLnBrk="1" fontAlgn="base" latinLnBrk="1" hangingPunct="1">
        <a:spcBef>
          <a:spcPct val="0"/>
        </a:spcBef>
        <a:spcAft>
          <a:spcPct val="0"/>
        </a:spcAft>
        <a:defRPr sz="3200" b="1">
          <a:solidFill>
            <a:schemeClr val="tx1"/>
          </a:solidFill>
          <a:latin typeface="+mj-lt"/>
          <a:ea typeface="ＭＳ Ｐゴシック" pitchFamily="34" charset="-128"/>
          <a:cs typeface="MS PGothic" pitchFamily="34" charset="-128"/>
        </a:defRPr>
      </a:lvl1pPr>
      <a:lvl2pPr algn="l" rtl="0" eaLnBrk="1" fontAlgn="base" latinLnBrk="1" hangingPunct="1">
        <a:spcBef>
          <a:spcPct val="0"/>
        </a:spcBef>
        <a:spcAft>
          <a:spcPct val="0"/>
        </a:spcAft>
        <a:defRPr sz="3200" b="1">
          <a:solidFill>
            <a:schemeClr val="tx1"/>
          </a:solidFill>
          <a:latin typeface="Arial" charset="0"/>
          <a:ea typeface="ＭＳ Ｐゴシック" pitchFamily="34" charset="-128"/>
          <a:cs typeface="MS PGothic" pitchFamily="34" charset="-128"/>
        </a:defRPr>
      </a:lvl2pPr>
      <a:lvl3pPr algn="l" rtl="0" eaLnBrk="1" fontAlgn="base" latinLnBrk="1" hangingPunct="1">
        <a:spcBef>
          <a:spcPct val="0"/>
        </a:spcBef>
        <a:spcAft>
          <a:spcPct val="0"/>
        </a:spcAft>
        <a:defRPr sz="3200" b="1">
          <a:solidFill>
            <a:schemeClr val="tx1"/>
          </a:solidFill>
          <a:latin typeface="Arial" charset="0"/>
          <a:ea typeface="ＭＳ Ｐゴシック" pitchFamily="34" charset="-128"/>
          <a:cs typeface="MS PGothic" pitchFamily="34" charset="-128"/>
        </a:defRPr>
      </a:lvl3pPr>
      <a:lvl4pPr algn="l" rtl="0" eaLnBrk="1" fontAlgn="base" latinLnBrk="1" hangingPunct="1">
        <a:spcBef>
          <a:spcPct val="0"/>
        </a:spcBef>
        <a:spcAft>
          <a:spcPct val="0"/>
        </a:spcAft>
        <a:defRPr sz="3200" b="1">
          <a:solidFill>
            <a:schemeClr val="tx1"/>
          </a:solidFill>
          <a:latin typeface="Arial" charset="0"/>
          <a:ea typeface="ＭＳ Ｐゴシック" pitchFamily="34" charset="-128"/>
          <a:cs typeface="MS PGothic" pitchFamily="34" charset="-128"/>
        </a:defRPr>
      </a:lvl4pPr>
      <a:lvl5pPr algn="l" rtl="0" eaLnBrk="1" fontAlgn="base" latinLnBrk="1" hangingPunct="1">
        <a:spcBef>
          <a:spcPct val="0"/>
        </a:spcBef>
        <a:spcAft>
          <a:spcPct val="0"/>
        </a:spcAft>
        <a:defRPr sz="3200" b="1">
          <a:solidFill>
            <a:schemeClr val="tx1"/>
          </a:solidFill>
          <a:latin typeface="Arial" charset="0"/>
          <a:ea typeface="ＭＳ Ｐゴシック" pitchFamily="34" charset="-128"/>
          <a:cs typeface="MS PGothic" pitchFamily="34" charset="-128"/>
        </a:defRPr>
      </a:lvl5pPr>
      <a:lvl6pPr marL="457200" algn="l" rtl="0" eaLnBrk="1" fontAlgn="base" latinLnBrk="1" hangingPunct="1">
        <a:spcBef>
          <a:spcPct val="0"/>
        </a:spcBef>
        <a:spcAft>
          <a:spcPct val="0"/>
        </a:spcAft>
        <a:defRPr sz="3200" b="1">
          <a:solidFill>
            <a:schemeClr val="tx1"/>
          </a:solidFill>
          <a:latin typeface="Arial" charset="0"/>
        </a:defRPr>
      </a:lvl6pPr>
      <a:lvl7pPr marL="914400" algn="l" rtl="0" eaLnBrk="1" fontAlgn="base" latinLnBrk="1" hangingPunct="1">
        <a:spcBef>
          <a:spcPct val="0"/>
        </a:spcBef>
        <a:spcAft>
          <a:spcPct val="0"/>
        </a:spcAft>
        <a:defRPr sz="3200" b="1">
          <a:solidFill>
            <a:schemeClr val="tx1"/>
          </a:solidFill>
          <a:latin typeface="Arial" charset="0"/>
        </a:defRPr>
      </a:lvl7pPr>
      <a:lvl8pPr marL="1371600" algn="l" rtl="0" eaLnBrk="1" fontAlgn="base" latinLnBrk="1" hangingPunct="1">
        <a:spcBef>
          <a:spcPct val="0"/>
        </a:spcBef>
        <a:spcAft>
          <a:spcPct val="0"/>
        </a:spcAft>
        <a:defRPr sz="3200" b="1">
          <a:solidFill>
            <a:schemeClr val="tx1"/>
          </a:solidFill>
          <a:latin typeface="Arial" charset="0"/>
        </a:defRPr>
      </a:lvl8pPr>
      <a:lvl9pPr marL="1828800" algn="l" rtl="0" eaLnBrk="1" fontAlgn="base" latinLnBrk="1" hangingPunct="1">
        <a:spcBef>
          <a:spcPct val="0"/>
        </a:spcBef>
        <a:spcAft>
          <a:spcPct val="0"/>
        </a:spcAft>
        <a:defRPr sz="3200" b="1">
          <a:solidFill>
            <a:schemeClr val="tx1"/>
          </a:solidFill>
          <a:latin typeface="Arial" charset="0"/>
        </a:defRPr>
      </a:lvl9pPr>
    </p:titleStyle>
    <p:bodyStyle>
      <a:lvl1pPr marL="227013" indent="-227013" algn="l" rtl="0" eaLnBrk="1" fontAlgn="base" latinLnBrk="1" hangingPunct="1">
        <a:spcBef>
          <a:spcPct val="20000"/>
        </a:spcBef>
        <a:spcAft>
          <a:spcPct val="0"/>
        </a:spcAft>
        <a:buClr>
          <a:srgbClr val="002060"/>
        </a:buClr>
        <a:buChar char="•"/>
        <a:defRPr sz="2400">
          <a:solidFill>
            <a:schemeClr val="tx1"/>
          </a:solidFill>
          <a:latin typeface="+mn-lt"/>
          <a:ea typeface="ＭＳ Ｐゴシック" pitchFamily="34" charset="-128"/>
          <a:cs typeface="MS PGothic" pitchFamily="34" charset="-128"/>
        </a:defRPr>
      </a:lvl1pPr>
      <a:lvl2pPr marL="569913" indent="-228600" algn="l" rtl="0" eaLnBrk="1" fontAlgn="base" latinLnBrk="1" hangingPunct="1">
        <a:spcBef>
          <a:spcPct val="20000"/>
        </a:spcBef>
        <a:spcAft>
          <a:spcPct val="0"/>
        </a:spcAft>
        <a:buClr>
          <a:schemeClr val="tx1"/>
        </a:buClr>
        <a:buChar char="–"/>
        <a:defRPr sz="2000">
          <a:solidFill>
            <a:schemeClr val="tx1"/>
          </a:solidFill>
          <a:latin typeface="+mn-lt"/>
          <a:ea typeface="ＭＳ Ｐゴシック" pitchFamily="34" charset="-128"/>
          <a:cs typeface="MS PGothic" pitchFamily="34" charset="-128"/>
        </a:defRPr>
      </a:lvl2pPr>
      <a:lvl3pPr marL="914400" indent="-230188" algn="l" rtl="0" eaLnBrk="1" fontAlgn="base" latinLnBrk="1" hangingPunct="1">
        <a:spcBef>
          <a:spcPct val="20000"/>
        </a:spcBef>
        <a:spcAft>
          <a:spcPct val="0"/>
        </a:spcAft>
        <a:buClr>
          <a:schemeClr val="tx1"/>
        </a:buClr>
        <a:buChar char="–"/>
        <a:defRPr sz="2000">
          <a:solidFill>
            <a:schemeClr val="tx1"/>
          </a:solidFill>
          <a:latin typeface="+mn-lt"/>
          <a:ea typeface="ＭＳ Ｐゴシック" pitchFamily="34" charset="-128"/>
          <a:cs typeface="MS PGothic" pitchFamily="34" charset="-128"/>
        </a:defRPr>
      </a:lvl3pPr>
      <a:lvl4pPr marL="1258888" indent="-230188" algn="l" rtl="0" eaLnBrk="1" fontAlgn="base" latinLnBrk="1" hangingPunct="1">
        <a:spcBef>
          <a:spcPct val="20000"/>
        </a:spcBef>
        <a:spcAft>
          <a:spcPct val="0"/>
        </a:spcAft>
        <a:buClr>
          <a:schemeClr val="tx1"/>
        </a:buClr>
        <a:buChar char="–"/>
        <a:defRPr sz="2000">
          <a:solidFill>
            <a:schemeClr val="tx1"/>
          </a:solidFill>
          <a:latin typeface="+mn-lt"/>
          <a:ea typeface="ＭＳ Ｐゴシック" pitchFamily="34" charset="-128"/>
          <a:cs typeface="MS PGothic" pitchFamily="34" charset="-128"/>
        </a:defRPr>
      </a:lvl4pPr>
      <a:lvl5pPr marL="1601788" indent="-228600" algn="l" rtl="0" eaLnBrk="1" fontAlgn="base" latinLnBrk="1" hangingPunct="1">
        <a:spcBef>
          <a:spcPct val="20000"/>
        </a:spcBef>
        <a:spcAft>
          <a:spcPct val="0"/>
        </a:spcAft>
        <a:buClr>
          <a:schemeClr val="tx1"/>
        </a:buClr>
        <a:buChar char="–"/>
        <a:defRPr sz="2000">
          <a:solidFill>
            <a:schemeClr val="tx1"/>
          </a:solidFill>
          <a:latin typeface="+mn-lt"/>
          <a:ea typeface="ＭＳ Ｐゴシック" pitchFamily="34" charset="-128"/>
          <a:cs typeface="MS PGothic" pitchFamily="34" charset="-128"/>
        </a:defRPr>
      </a:lvl5pPr>
      <a:lvl6pPr marL="2058988" indent="-228600" algn="l" rtl="0" eaLnBrk="1" fontAlgn="base" latinLnBrk="1" hangingPunct="1">
        <a:spcBef>
          <a:spcPct val="20000"/>
        </a:spcBef>
        <a:spcAft>
          <a:spcPct val="0"/>
        </a:spcAft>
        <a:buClr>
          <a:schemeClr val="tx1"/>
        </a:buClr>
        <a:buChar char="–"/>
        <a:defRPr sz="2000">
          <a:solidFill>
            <a:schemeClr val="tx1"/>
          </a:solidFill>
          <a:latin typeface="+mn-lt"/>
          <a:ea typeface="ＭＳ Ｐゴシック" charset="-128"/>
        </a:defRPr>
      </a:lvl6pPr>
      <a:lvl7pPr marL="2516188" indent="-228600" algn="l" rtl="0" eaLnBrk="1" fontAlgn="base" latinLnBrk="1" hangingPunct="1">
        <a:spcBef>
          <a:spcPct val="20000"/>
        </a:spcBef>
        <a:spcAft>
          <a:spcPct val="0"/>
        </a:spcAft>
        <a:buClr>
          <a:schemeClr val="tx1"/>
        </a:buClr>
        <a:buChar char="–"/>
        <a:defRPr sz="2000">
          <a:solidFill>
            <a:schemeClr val="tx1"/>
          </a:solidFill>
          <a:latin typeface="+mn-lt"/>
          <a:ea typeface="ＭＳ Ｐゴシック" charset="-128"/>
        </a:defRPr>
      </a:lvl7pPr>
      <a:lvl8pPr marL="2973388" indent="-228600" algn="l" rtl="0" eaLnBrk="1" fontAlgn="base" latinLnBrk="1" hangingPunct="1">
        <a:spcBef>
          <a:spcPct val="20000"/>
        </a:spcBef>
        <a:spcAft>
          <a:spcPct val="0"/>
        </a:spcAft>
        <a:buClr>
          <a:schemeClr val="tx1"/>
        </a:buClr>
        <a:buChar char="–"/>
        <a:defRPr sz="2000">
          <a:solidFill>
            <a:schemeClr val="tx1"/>
          </a:solidFill>
          <a:latin typeface="+mn-lt"/>
          <a:ea typeface="ＭＳ Ｐゴシック" charset="-128"/>
        </a:defRPr>
      </a:lvl8pPr>
      <a:lvl9pPr marL="3430588" indent="-228600" algn="l" rtl="0" eaLnBrk="1" fontAlgn="base" latinLnBrk="1" hangingPunct="1">
        <a:spcBef>
          <a:spcPct val="20000"/>
        </a:spcBef>
        <a:spcAft>
          <a:spcPct val="0"/>
        </a:spcAft>
        <a:buClr>
          <a:schemeClr val="tx1"/>
        </a:buClr>
        <a:buChar char="–"/>
        <a:defRPr sz="2000">
          <a:solidFill>
            <a:schemeClr val="tx1"/>
          </a:solidFill>
          <a:latin typeface="+mn-lt"/>
          <a:ea typeface="ＭＳ Ｐゴシック" charset="-128"/>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tif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tags" Target="../tags/tag10.xml"/><Relationship Id="rId2"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image" Target="../media/image14.png"/><Relationship Id="rId10" Type="http://schemas.openxmlformats.org/officeDocument/2006/relationships/slideLayout" Target="../slideLayouts/slideLayout2.xml"/><Relationship Id="rId11" Type="http://schemas.openxmlformats.org/officeDocument/2006/relationships/notesSlide" Target="../notesSlides/notesSlide7.xml"/><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8" Type="http://schemas.openxmlformats.org/officeDocument/2006/relationships/image" Target="../media/image12.png"/><Relationship Id="rId19" Type="http://schemas.openxmlformats.org/officeDocument/2006/relationships/image" Target="../media/image13.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5.wmf"/><Relationship Id="rId6" Type="http://schemas.openxmlformats.org/officeDocument/2006/relationships/oleObject" Target="../embeddings/oleObject2.bin"/><Relationship Id="rId7" Type="http://schemas.openxmlformats.org/officeDocument/2006/relationships/image" Target="../media/image16.wmf"/><Relationship Id="rId8" Type="http://schemas.openxmlformats.org/officeDocument/2006/relationships/oleObject" Target="../embeddings/oleObject3.bin"/><Relationship Id="rId9"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1520" y="1750156"/>
            <a:ext cx="8350696" cy="1152128"/>
          </a:xfrm>
        </p:spPr>
        <p:txBody>
          <a:bodyPr>
            <a:normAutofit/>
          </a:bodyPr>
          <a:lstStyle/>
          <a:p>
            <a:r>
              <a:rPr lang="en-US" sz="2400" dirty="0"/>
              <a:t>An Efficient Sliding Window Approach for Approximate Entity Extraction with </a:t>
            </a:r>
            <a:r>
              <a:rPr lang="en-US" sz="2400" dirty="0" smtClean="0"/>
              <a:t>Synonyms</a:t>
            </a:r>
            <a:endParaRPr lang="ko-KR" altLang="en-US" sz="2400" dirty="0">
              <a:effectLst>
                <a:outerShdw blurRad="38100" dist="38100" dir="2700000" algn="tl">
                  <a:srgbClr val="000000">
                    <a:alpha val="43137"/>
                  </a:srgbClr>
                </a:outerShdw>
              </a:effectLst>
            </a:endParaRPr>
          </a:p>
        </p:txBody>
      </p:sp>
      <p:sp>
        <p:nvSpPr>
          <p:cNvPr id="3" name="부제목 2"/>
          <p:cNvSpPr>
            <a:spLocks noGrp="1"/>
          </p:cNvSpPr>
          <p:nvPr>
            <p:ph type="subTitle" idx="1"/>
          </p:nvPr>
        </p:nvSpPr>
        <p:spPr>
          <a:xfrm>
            <a:off x="357650" y="4082122"/>
            <a:ext cx="7758122" cy="1752600"/>
          </a:xfrm>
        </p:spPr>
        <p:txBody>
          <a:bodyPr>
            <a:normAutofit/>
          </a:bodyPr>
          <a:lstStyle/>
          <a:p>
            <a:r>
              <a:rPr lang="en-US" altLang="ko-KR" b="1" dirty="0" smtClean="0"/>
              <a:t>Jin Wang (UCLA)</a:t>
            </a:r>
          </a:p>
          <a:p>
            <a:r>
              <a:rPr lang="en-US" altLang="ko-KR" dirty="0" smtClean="0"/>
              <a:t>Chunbin Lin (Amazon AWS)</a:t>
            </a:r>
          </a:p>
          <a:p>
            <a:r>
              <a:rPr lang="en-US" altLang="ko-KR" dirty="0" smtClean="0"/>
              <a:t>Mingda Li (UCLA)</a:t>
            </a:r>
          </a:p>
          <a:p>
            <a:r>
              <a:rPr lang="en-US" altLang="ko-KR" dirty="0" smtClean="0"/>
              <a:t>Carlo Zaniolo (UCLA)</a:t>
            </a:r>
          </a:p>
        </p:txBody>
      </p:sp>
      <p:sp>
        <p:nvSpPr>
          <p:cNvPr id="4" name="직사각형 3"/>
          <p:cNvSpPr/>
          <p:nvPr/>
        </p:nvSpPr>
        <p:spPr bwMode="auto">
          <a:xfrm>
            <a:off x="339473" y="2968349"/>
            <a:ext cx="8174790" cy="45719"/>
          </a:xfrm>
          <a:prstGeom prst="rect">
            <a:avLst/>
          </a:prstGeom>
          <a:solidFill>
            <a:schemeClr val="bg1"/>
          </a:solidFill>
          <a:ln w="28575" cap="flat" cmpd="sng" algn="ctr">
            <a:noFill/>
            <a:prstDash val="solid"/>
            <a:round/>
            <a:headEnd type="oval" w="med" len="med"/>
            <a:tailEnd type="triangle" w="med" len="med"/>
          </a:ln>
          <a:effectLst/>
        </p:spPr>
        <p:txBody>
          <a:bodyPr vert="horz" wrap="none" lIns="91440" tIns="45720" rIns="91440" bIns="45720" numCol="1" rtlCol="0" anchor="ctr" anchorCtr="0" compatLnSpc="1">
            <a:prstTxWarp prst="textNoShape">
              <a:avLst/>
            </a:prstTxWarp>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ko-KR" alt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23728" cy="12829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308" y="5143791"/>
            <a:ext cx="1718692" cy="17186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Terminology</a:t>
            </a:r>
            <a:endParaRPr lang="en-US" dirty="0"/>
          </a:p>
        </p:txBody>
      </p:sp>
      <p:sp>
        <p:nvSpPr>
          <p:cNvPr id="3" name="Content Placeholder 2"/>
          <p:cNvSpPr>
            <a:spLocks noGrp="1"/>
          </p:cNvSpPr>
          <p:nvPr>
            <p:ph idx="1"/>
          </p:nvPr>
        </p:nvSpPr>
        <p:spPr/>
        <p:txBody>
          <a:bodyPr/>
          <a:lstStyle/>
          <a:p>
            <a:r>
              <a:rPr lang="en-US" dirty="0" smtClean="0"/>
              <a:t>Entity</a:t>
            </a:r>
          </a:p>
          <a:p>
            <a:r>
              <a:rPr lang="en-US" dirty="0" smtClean="0"/>
              <a:t>Applicable rule</a:t>
            </a:r>
          </a:p>
          <a:p>
            <a:endParaRPr lang="en-US" dirty="0" smtClean="0"/>
          </a:p>
          <a:p>
            <a:r>
              <a:rPr lang="en-US" dirty="0" smtClean="0"/>
              <a:t>Applicable rule set</a:t>
            </a:r>
          </a:p>
          <a:p>
            <a:endParaRPr lang="en-US" dirty="0" smtClean="0"/>
          </a:p>
          <a:p>
            <a:r>
              <a:rPr lang="en-US" dirty="0" smtClean="0"/>
              <a:t>Derived Entity</a:t>
            </a:r>
          </a:p>
          <a:p>
            <a:pPr lvl="1"/>
            <a:r>
              <a:rPr lang="en-US" dirty="0" smtClean="0"/>
              <a:t>The combination of rule applications</a:t>
            </a:r>
          </a:p>
          <a:p>
            <a:pPr lvl="2"/>
            <a:r>
              <a:rPr lang="en-US" altLang="zh-CN" dirty="0" smtClean="0"/>
              <a:t>In</a:t>
            </a:r>
            <a:r>
              <a:rPr lang="zh-CN" altLang="en-US" dirty="0" smtClean="0"/>
              <a:t> </a:t>
            </a:r>
            <a:r>
              <a:rPr lang="en-US" altLang="zh-CN" dirty="0" smtClean="0"/>
              <a:t>above</a:t>
            </a:r>
            <a:r>
              <a:rPr lang="zh-CN" altLang="en-US" dirty="0" smtClean="0"/>
              <a:t> </a:t>
            </a:r>
            <a:r>
              <a:rPr lang="en-US" altLang="zh-CN" dirty="0" smtClean="0"/>
              <a:t>example: </a:t>
            </a:r>
            <a:endParaRPr lang="en-US" dirty="0" smtClean="0"/>
          </a:p>
          <a:p>
            <a:pPr lvl="1"/>
            <a:r>
              <a:rPr lang="en-US" dirty="0" smtClean="0"/>
              <a:t>Given an entity e, its set of derived entities</a:t>
            </a:r>
          </a:p>
          <a:p>
            <a:r>
              <a:rPr lang="en-US" dirty="0" smtClean="0"/>
              <a:t>Derived Dictionary</a:t>
            </a:r>
          </a:p>
          <a:p>
            <a:pPr lvl="1"/>
            <a:r>
              <a:rPr lang="en-US" dirty="0" smtClean="0"/>
              <a:t>Given the original dictionary</a:t>
            </a:r>
          </a:p>
          <a:p>
            <a:endParaRPr lang="en-US" dirty="0"/>
          </a:p>
        </p:txBody>
      </p:sp>
      <p:sp>
        <p:nvSpPr>
          <p:cNvPr id="6" name="TextBox 5"/>
          <p:cNvSpPr txBox="1"/>
          <p:nvPr/>
        </p:nvSpPr>
        <p:spPr>
          <a:xfrm>
            <a:off x="2505834" y="1066677"/>
            <a:ext cx="1107996" cy="369332"/>
          </a:xfrm>
          <a:prstGeom prst="rect">
            <a:avLst/>
          </a:prstGeom>
          <a:noFill/>
        </p:spPr>
        <p:txBody>
          <a:bodyPr wrap="none" rtlCol="0">
            <a:spAutoFit/>
          </a:bodyPr>
          <a:lstStyle/>
          <a:p>
            <a:r>
              <a:rPr lang="en-US" dirty="0" smtClean="0"/>
              <a:t>UW USA</a:t>
            </a:r>
            <a:endParaRPr lang="en-US" dirty="0"/>
          </a:p>
        </p:txBody>
      </p:sp>
      <p:sp>
        <p:nvSpPr>
          <p:cNvPr id="7" name="TextBox 6"/>
          <p:cNvSpPr txBox="1"/>
          <p:nvPr/>
        </p:nvSpPr>
        <p:spPr>
          <a:xfrm>
            <a:off x="4252094" y="1079192"/>
            <a:ext cx="3916713" cy="923330"/>
          </a:xfrm>
          <a:prstGeom prst="rect">
            <a:avLst/>
          </a:prstGeom>
          <a:noFill/>
        </p:spPr>
        <p:txBody>
          <a:bodyPr wrap="none" rtlCol="0">
            <a:spAutoFit/>
          </a:bodyPr>
          <a:lstStyle/>
          <a:p>
            <a:r>
              <a:rPr lang="en-US" dirty="0" smtClean="0"/>
              <a:t>1. UW&lt;-&gt; University of Washington</a:t>
            </a:r>
          </a:p>
          <a:p>
            <a:r>
              <a:rPr lang="en-US" dirty="0" smtClean="0"/>
              <a:t>2. UW &lt;-&gt; University of Waterloo</a:t>
            </a:r>
          </a:p>
          <a:p>
            <a:r>
              <a:rPr lang="en-US" dirty="0" smtClean="0"/>
              <a:t>3. USA &lt;-&gt; United States of America</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376986"/>
            <a:ext cx="635000" cy="3683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929" y="3320536"/>
            <a:ext cx="342900" cy="330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5229200"/>
            <a:ext cx="368300" cy="3556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87" y="5792806"/>
            <a:ext cx="1612900" cy="5588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0481" y="4471392"/>
            <a:ext cx="635000" cy="330200"/>
          </a:xfrm>
          <a:prstGeom prst="rect">
            <a:avLst/>
          </a:prstGeom>
        </p:spPr>
      </p:pic>
      <p:sp>
        <p:nvSpPr>
          <p:cNvPr id="15" name="TextBox 14"/>
          <p:cNvSpPr txBox="1"/>
          <p:nvPr/>
        </p:nvSpPr>
        <p:spPr>
          <a:xfrm>
            <a:off x="4094719" y="2382571"/>
            <a:ext cx="1544012" cy="369332"/>
          </a:xfrm>
          <a:prstGeom prst="rect">
            <a:avLst/>
          </a:prstGeom>
          <a:noFill/>
        </p:spPr>
        <p:txBody>
          <a:bodyPr wrap="none" rtlCol="0">
            <a:spAutoFit/>
          </a:bodyPr>
          <a:lstStyle/>
          <a:p>
            <a:r>
              <a:rPr lang="en-US" dirty="0" smtClean="0"/>
              <a:t>{ {1,3}, {2,3} }</a:t>
            </a:r>
            <a:endParaRPr lang="en-US" dirty="0"/>
          </a:p>
        </p:txBody>
      </p:sp>
      <p:sp>
        <p:nvSpPr>
          <p:cNvPr id="14" name="TextBox 13"/>
          <p:cNvSpPr txBox="1"/>
          <p:nvPr/>
        </p:nvSpPr>
        <p:spPr>
          <a:xfrm>
            <a:off x="3851920" y="4042722"/>
            <a:ext cx="3172792" cy="369332"/>
          </a:xfrm>
          <a:prstGeom prst="rect">
            <a:avLst/>
          </a:prstGeom>
          <a:noFill/>
        </p:spPr>
        <p:txBody>
          <a:bodyPr wrap="none" rtlCol="0">
            <a:spAutoFit/>
          </a:bodyPr>
          <a:lstStyle/>
          <a:p>
            <a:r>
              <a:rPr lang="en-US" dirty="0" smtClean="0"/>
              <a:t>UW </a:t>
            </a:r>
            <a:r>
              <a:rPr lang="en-US" dirty="0"/>
              <a:t>United States of </a:t>
            </a:r>
            <a:r>
              <a:rPr lang="en-US" dirty="0" smtClean="0"/>
              <a:t>America</a:t>
            </a:r>
            <a:endParaRPr lang="en-US" dirty="0"/>
          </a:p>
        </p:txBody>
      </p:sp>
    </p:spTree>
    <p:extLst>
      <p:ext uri="{BB962C8B-B14F-4D97-AF65-F5344CB8AC3E}">
        <p14:creationId xmlns:p14="http://schemas.microsoft.com/office/powerpoint/2010/main" val="1629529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b="1" u="sng" dirty="0" smtClean="0">
                    <a:solidFill>
                      <a:srgbClr val="FF0000"/>
                    </a:solidFill>
                  </a:rPr>
                  <a:t>Similarity metrics:</a:t>
                </a:r>
                <a:r>
                  <a:rPr lang="en-US" altLang="zh-CN" dirty="0"/>
                  <a:t> </a:t>
                </a:r>
                <a:r>
                  <a:rPr lang="en-US" altLang="zh-CN" dirty="0" smtClean="0"/>
                  <a:t> Given an entity e and a substring s, Asymmetric </a:t>
                </a:r>
                <a:r>
                  <a:rPr lang="en-US" altLang="zh-CN" dirty="0"/>
                  <a:t>Rule-based </a:t>
                </a:r>
                <a:r>
                  <a:rPr lang="en-US" altLang="zh-CN" dirty="0" err="1" smtClean="0"/>
                  <a:t>Jaccard</a:t>
                </a:r>
                <a:r>
                  <a:rPr lang="en-US" altLang="zh-CN" dirty="0" smtClean="0"/>
                  <a:t> is defined as:</a:t>
                </a:r>
              </a:p>
              <a:p>
                <a:endParaRPr lang="en-US" altLang="zh-CN" b="1" u="sng" dirty="0">
                  <a:solidFill>
                    <a:srgbClr val="FF0000"/>
                  </a:solidFill>
                </a:endParaRPr>
              </a:p>
              <a:p>
                <a:endParaRPr lang="en-US" altLang="zh-CN" b="1" u="sng" dirty="0" smtClean="0">
                  <a:solidFill>
                    <a:srgbClr val="FF0000"/>
                  </a:solidFill>
                </a:endParaRPr>
              </a:p>
              <a:p>
                <a:endParaRPr lang="en-US" altLang="zh-CN" b="1" u="sng" dirty="0" smtClean="0">
                  <a:solidFill>
                    <a:srgbClr val="FF0000"/>
                  </a:solidFill>
                </a:endParaRPr>
              </a:p>
              <a:p>
                <a:r>
                  <a:rPr lang="en-US" altLang="zh-CN" b="1" u="sng" dirty="0" smtClean="0">
                    <a:solidFill>
                      <a:srgbClr val="FF0000"/>
                    </a:solidFill>
                  </a:rPr>
                  <a:t>Approximate Entity Extraction with Synonyms: </a:t>
                </a:r>
                <a:r>
                  <a:rPr lang="en-US" altLang="zh-CN" dirty="0" smtClean="0"/>
                  <a:t>Given a dictionary of entities E, a set of synonym rules R, a document d and the similarity threshold </a:t>
                </a:r>
                <a14:m>
                  <m:oMath xmlns:m="http://schemas.openxmlformats.org/officeDocument/2006/math">
                    <m:r>
                      <a:rPr lang="en-US" altLang="zh-CN" i="1" smtClean="0">
                        <a:latin typeface="Cambria Math" charset="0"/>
                        <a:ea typeface="Cambria Math" charset="0"/>
                        <a:cs typeface="Cambria Math" charset="0"/>
                      </a:rPr>
                      <m:t>𝜏</m:t>
                    </m:r>
                  </m:oMath>
                </a14:m>
                <a:r>
                  <a:rPr lang="en-US" dirty="0"/>
                  <a:t>, the goal </a:t>
                </a:r>
                <a:r>
                  <a:rPr lang="en-US" dirty="0" smtClean="0"/>
                  <a:t>is </a:t>
                </a:r>
                <a:r>
                  <a:rPr lang="en-US" dirty="0"/>
                  <a:t>to return all the (e, s) pairs where s is a substring of d </a:t>
                </a:r>
                <a:r>
                  <a:rPr lang="en-US" dirty="0" smtClean="0"/>
                  <a:t>and </a:t>
                </a:r>
                <a14:m>
                  <m:oMath xmlns:m="http://schemas.openxmlformats.org/officeDocument/2006/math">
                    <m:r>
                      <a:rPr lang="en-US" b="0" i="1" smtClean="0">
                        <a:latin typeface="Cambria Math" charset="0"/>
                      </a:rPr>
                      <m:t>𝑒</m:t>
                    </m:r>
                    <m:r>
                      <a:rPr lang="en-US" b="0" i="1" smtClean="0">
                        <a:latin typeface="Cambria Math" charset="0"/>
                        <a:ea typeface="Cambria Math" charset="0"/>
                        <a:cs typeface="Cambria Math" charset="0"/>
                      </a:rPr>
                      <m:t>𝜖</m:t>
                    </m:r>
                    <m:r>
                      <a:rPr lang="en-US" b="0" i="1" smtClean="0">
                        <a:latin typeface="Cambria Math" charset="0"/>
                        <a:ea typeface="Cambria Math" charset="0"/>
                        <a:cs typeface="Cambria Math" charset="0"/>
                      </a:rPr>
                      <m:t>𝐸</m:t>
                    </m:r>
                  </m:oMath>
                </a14:m>
                <a:r>
                  <a:rPr lang="en-US" dirty="0" smtClean="0"/>
                  <a:t> s.t. their </a:t>
                </a:r>
                <a:r>
                  <a:rPr lang="en-US" dirty="0" err="1" smtClean="0"/>
                  <a:t>JaccAR</a:t>
                </a:r>
                <a:r>
                  <a:rPr lang="en-US" dirty="0" smtClean="0"/>
                  <a:t> similarity is no smaller than </a:t>
                </a:r>
                <a14:m>
                  <m:oMath xmlns:m="http://schemas.openxmlformats.org/officeDocument/2006/math">
                    <m:r>
                      <a:rPr lang="en-US" altLang="zh-CN" i="1">
                        <a:latin typeface="Cambria Math" charset="0"/>
                        <a:ea typeface="Cambria Math" charset="0"/>
                        <a:cs typeface="Cambria Math" charset="0"/>
                      </a:rPr>
                      <m:t>𝜏</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958" t="-1829" r="-2098"/>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772816"/>
            <a:ext cx="5078307" cy="986780"/>
          </a:xfrm>
          <a:prstGeom prst="rect">
            <a:avLst/>
          </a:prstGeom>
        </p:spPr>
      </p:pic>
    </p:spTree>
    <p:extLst>
      <p:ext uri="{BB962C8B-B14F-4D97-AF65-F5344CB8AC3E}">
        <p14:creationId xmlns:p14="http://schemas.microsoft.com/office/powerpoint/2010/main" val="13661173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a:xfrm>
            <a:off x="755576" y="1700808"/>
            <a:ext cx="8174142" cy="4371398"/>
          </a:xfrm>
        </p:spPr>
        <p:txBody>
          <a:bodyPr>
            <a:normAutofit/>
          </a:bodyPr>
          <a:lstStyle/>
          <a:p>
            <a:r>
              <a:rPr lang="en-US" altLang="ko-KR" dirty="0" smtClean="0"/>
              <a:t>Motivation</a:t>
            </a:r>
          </a:p>
          <a:p>
            <a:r>
              <a:rPr lang="en-US" altLang="ko-KR" dirty="0"/>
              <a:t>Preliminaries</a:t>
            </a:r>
          </a:p>
          <a:p>
            <a:r>
              <a:rPr lang="en-US" altLang="ko-KR" dirty="0" smtClean="0">
                <a:solidFill>
                  <a:srgbClr val="FF0000"/>
                </a:solidFill>
              </a:rPr>
              <a:t>Framework and Techniques</a:t>
            </a:r>
          </a:p>
          <a:p>
            <a:r>
              <a:rPr lang="en-US" altLang="ko-KR" dirty="0" smtClean="0"/>
              <a:t>Experiments</a:t>
            </a:r>
          </a:p>
          <a:p>
            <a:r>
              <a:rPr lang="en-US" altLang="ko-KR" dirty="0" smtClean="0"/>
              <a:t>Conclusion</a:t>
            </a:r>
          </a:p>
          <a:p>
            <a:endParaRPr lang="en-US" altLang="ko-KR" dirty="0"/>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10911128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Framework</a:t>
            </a:r>
            <a:endParaRPr lang="en-US" dirty="0"/>
          </a:p>
        </p:txBody>
      </p:sp>
      <p:sp>
        <p:nvSpPr>
          <p:cNvPr id="4" name="Rectangle 3">
            <a:extLst>
              <a:ext uri="{FF2B5EF4-FFF2-40B4-BE49-F238E27FC236}">
                <a16:creationId xmlns="" xmlns:a16="http://schemas.microsoft.com/office/drawing/2014/main" id="{2F68320F-305D-4D79-A6C0-A2EEAE42192F}"/>
              </a:ext>
            </a:extLst>
          </p:cNvPr>
          <p:cNvSpPr/>
          <p:nvPr/>
        </p:nvSpPr>
        <p:spPr>
          <a:xfrm>
            <a:off x="633557" y="2588164"/>
            <a:ext cx="1106343" cy="435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ambria Math" panose="02040503050406030204" pitchFamily="18" charset="0"/>
                <a:ea typeface="Cambria Math" panose="02040503050406030204" pitchFamily="18" charset="0"/>
              </a:rPr>
              <a:t>Dictionary</a:t>
            </a:r>
          </a:p>
        </p:txBody>
      </p:sp>
      <p:sp>
        <p:nvSpPr>
          <p:cNvPr id="5" name="Rectangle 4">
            <a:extLst>
              <a:ext uri="{FF2B5EF4-FFF2-40B4-BE49-F238E27FC236}">
                <a16:creationId xmlns="" xmlns:a16="http://schemas.microsoft.com/office/drawing/2014/main" id="{3466DAEB-639E-48AF-A472-68E8656EB467}"/>
              </a:ext>
            </a:extLst>
          </p:cNvPr>
          <p:cNvSpPr/>
          <p:nvPr/>
        </p:nvSpPr>
        <p:spPr>
          <a:xfrm>
            <a:off x="633556" y="3202037"/>
            <a:ext cx="1106343" cy="435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ambria Math" panose="02040503050406030204" pitchFamily="18" charset="0"/>
                <a:ea typeface="Cambria Math" panose="02040503050406030204" pitchFamily="18" charset="0"/>
              </a:rPr>
              <a:t>Synonyms</a:t>
            </a:r>
          </a:p>
        </p:txBody>
      </p:sp>
      <p:sp>
        <p:nvSpPr>
          <p:cNvPr id="6" name="Rectangle 5">
            <a:extLst>
              <a:ext uri="{FF2B5EF4-FFF2-40B4-BE49-F238E27FC236}">
                <a16:creationId xmlns="" xmlns:a16="http://schemas.microsoft.com/office/drawing/2014/main" id="{8B5BAF2A-E6D2-4988-8842-20212BEECB4C}"/>
              </a:ext>
            </a:extLst>
          </p:cNvPr>
          <p:cNvSpPr/>
          <p:nvPr/>
        </p:nvSpPr>
        <p:spPr>
          <a:xfrm>
            <a:off x="539552" y="2348880"/>
            <a:ext cx="3073175" cy="1521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mbria Math" panose="02040503050406030204" pitchFamily="18" charset="0"/>
              <a:ea typeface="Cambria Math" panose="02040503050406030204" pitchFamily="18" charset="0"/>
            </a:endParaRPr>
          </a:p>
        </p:txBody>
      </p:sp>
      <p:sp>
        <p:nvSpPr>
          <p:cNvPr id="7" name="Right Bracket 6">
            <a:extLst>
              <a:ext uri="{FF2B5EF4-FFF2-40B4-BE49-F238E27FC236}">
                <a16:creationId xmlns="" xmlns:a16="http://schemas.microsoft.com/office/drawing/2014/main" id="{B8F67669-C98B-418E-B677-901737103B21}"/>
              </a:ext>
            </a:extLst>
          </p:cNvPr>
          <p:cNvSpPr/>
          <p:nvPr/>
        </p:nvSpPr>
        <p:spPr>
          <a:xfrm>
            <a:off x="1739899" y="2741989"/>
            <a:ext cx="98616" cy="743484"/>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 xmlns:a16="http://schemas.microsoft.com/office/drawing/2014/main" id="{68BE3AD9-6AA0-44DE-853D-88E53E28CE57}"/>
              </a:ext>
            </a:extLst>
          </p:cNvPr>
          <p:cNvCxnSpPr>
            <a:cxnSpLocks/>
            <a:stCxn id="9" idx="2"/>
            <a:endCxn id="13" idx="1"/>
          </p:cNvCxnSpPr>
          <p:nvPr/>
        </p:nvCxnSpPr>
        <p:spPr>
          <a:xfrm>
            <a:off x="1838515" y="3113731"/>
            <a:ext cx="257082" cy="2137"/>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D0028917-399E-45E9-AF85-1F68A4A736B0}"/>
              </a:ext>
            </a:extLst>
          </p:cNvPr>
          <p:cNvSpPr/>
          <p:nvPr/>
        </p:nvSpPr>
        <p:spPr>
          <a:xfrm>
            <a:off x="2095597" y="2707805"/>
            <a:ext cx="1434984" cy="8161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ambria Math" panose="02040503050406030204" pitchFamily="18" charset="0"/>
                <a:ea typeface="Cambria Math" panose="02040503050406030204" pitchFamily="18" charset="0"/>
              </a:rPr>
              <a:t>Index </a:t>
            </a:r>
            <a:r>
              <a:rPr lang="en-US" dirty="0" smtClean="0">
                <a:solidFill>
                  <a:schemeClr val="tx1"/>
                </a:solidFill>
                <a:latin typeface="Cambria Math" panose="02040503050406030204" pitchFamily="18" charset="0"/>
                <a:ea typeface="Cambria Math" panose="02040503050406030204" pitchFamily="18" charset="0"/>
              </a:rPr>
              <a:t>Builder</a:t>
            </a:r>
            <a:endParaRPr lang="en-US" dirty="0">
              <a:solidFill>
                <a:schemeClr val="tx1"/>
              </a:solidFill>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 xmlns:a16="http://schemas.microsoft.com/office/drawing/2014/main" id="{DEA301CC-B4C6-4B2F-B7C6-664C3F2B2BB0}"/>
              </a:ext>
            </a:extLst>
          </p:cNvPr>
          <p:cNvSpPr/>
          <p:nvPr/>
        </p:nvSpPr>
        <p:spPr>
          <a:xfrm>
            <a:off x="3825411" y="2707805"/>
            <a:ext cx="1043547" cy="818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Inverted Indexes</a:t>
            </a:r>
          </a:p>
        </p:txBody>
      </p:sp>
      <p:sp>
        <p:nvSpPr>
          <p:cNvPr id="11" name="Rectangle 10">
            <a:extLst>
              <a:ext uri="{FF2B5EF4-FFF2-40B4-BE49-F238E27FC236}">
                <a16:creationId xmlns="" xmlns:a16="http://schemas.microsoft.com/office/drawing/2014/main" id="{5281BD12-50E7-4398-921F-7A2E1EC17769}"/>
              </a:ext>
            </a:extLst>
          </p:cNvPr>
          <p:cNvSpPr/>
          <p:nvPr/>
        </p:nvSpPr>
        <p:spPr>
          <a:xfrm>
            <a:off x="5048883" y="2336061"/>
            <a:ext cx="3627868" cy="15339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mbria Math" panose="02040503050406030204" pitchFamily="18" charset="0"/>
              <a:ea typeface="Cambria Math" panose="02040503050406030204" pitchFamily="18" charset="0"/>
            </a:endParaRPr>
          </a:p>
        </p:txBody>
      </p:sp>
      <p:cxnSp>
        <p:nvCxnSpPr>
          <p:cNvPr id="12" name="Straight Connector 11">
            <a:extLst>
              <a:ext uri="{FF2B5EF4-FFF2-40B4-BE49-F238E27FC236}">
                <a16:creationId xmlns="" xmlns:a16="http://schemas.microsoft.com/office/drawing/2014/main" id="{CDB24C6E-B548-4303-9CEA-0F0DE149B6F9}"/>
              </a:ext>
            </a:extLst>
          </p:cNvPr>
          <p:cNvCxnSpPr>
            <a:cxnSpLocks/>
            <a:stCxn id="13" idx="3"/>
            <a:endCxn id="15" idx="1"/>
          </p:cNvCxnSpPr>
          <p:nvPr/>
        </p:nvCxnSpPr>
        <p:spPr>
          <a:xfrm>
            <a:off x="3530581" y="3115868"/>
            <a:ext cx="294830" cy="142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E7F30F7A-AA26-4459-BACA-EB461B62C4F2}"/>
              </a:ext>
            </a:extLst>
          </p:cNvPr>
          <p:cNvSpPr/>
          <p:nvPr/>
        </p:nvSpPr>
        <p:spPr>
          <a:xfrm>
            <a:off x="7314942" y="2468521"/>
            <a:ext cx="1290415" cy="435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Document</a:t>
            </a:r>
          </a:p>
        </p:txBody>
      </p:sp>
      <p:sp>
        <p:nvSpPr>
          <p:cNvPr id="14" name="Rectangle 13">
            <a:extLst>
              <a:ext uri="{FF2B5EF4-FFF2-40B4-BE49-F238E27FC236}">
                <a16:creationId xmlns="" xmlns:a16="http://schemas.microsoft.com/office/drawing/2014/main" id="{BA9735C1-FDB4-4710-9342-1EF3260245EC}"/>
              </a:ext>
            </a:extLst>
          </p:cNvPr>
          <p:cNvSpPr/>
          <p:nvPr/>
        </p:nvSpPr>
        <p:spPr>
          <a:xfrm>
            <a:off x="5536705" y="2422235"/>
            <a:ext cx="1290415" cy="54523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latin typeface="Cambria Math" panose="02040503050406030204" pitchFamily="18" charset="0"/>
                <a:ea typeface="Cambria Math" panose="02040503050406030204" pitchFamily="18" charset="0"/>
              </a:rPr>
              <a:t>Filter</a:t>
            </a:r>
            <a:endParaRPr lang="en-US" dirty="0">
              <a:solidFill>
                <a:schemeClr val="tx1"/>
              </a:solidFill>
              <a:latin typeface="Cambria Math" panose="02040503050406030204" pitchFamily="18" charset="0"/>
              <a:ea typeface="Cambria Math" panose="02040503050406030204" pitchFamily="18" charset="0"/>
            </a:endParaRPr>
          </a:p>
        </p:txBody>
      </p:sp>
      <p:sp>
        <p:nvSpPr>
          <p:cNvPr id="15" name="Rectangle 14">
            <a:extLst>
              <a:ext uri="{FF2B5EF4-FFF2-40B4-BE49-F238E27FC236}">
                <a16:creationId xmlns="" xmlns:a16="http://schemas.microsoft.com/office/drawing/2014/main" id="{C7847485-F65C-444F-9FC9-E26EE9E97341}"/>
              </a:ext>
            </a:extLst>
          </p:cNvPr>
          <p:cNvSpPr/>
          <p:nvPr/>
        </p:nvSpPr>
        <p:spPr>
          <a:xfrm>
            <a:off x="5536704" y="3270406"/>
            <a:ext cx="1290415" cy="5250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latin typeface="Cambria Math" panose="02040503050406030204" pitchFamily="18" charset="0"/>
                <a:ea typeface="Cambria Math" panose="02040503050406030204" pitchFamily="18" charset="0"/>
              </a:rPr>
              <a:t>Verifier</a:t>
            </a:r>
            <a:endParaRPr lang="en-US" dirty="0">
              <a:solidFill>
                <a:schemeClr val="tx1"/>
              </a:solidFill>
              <a:latin typeface="Cambria Math" panose="02040503050406030204" pitchFamily="18" charset="0"/>
              <a:ea typeface="Cambria Math" panose="02040503050406030204" pitchFamily="18" charset="0"/>
            </a:endParaRPr>
          </a:p>
        </p:txBody>
      </p:sp>
      <p:cxnSp>
        <p:nvCxnSpPr>
          <p:cNvPr id="16" name="Straight Connector 15">
            <a:extLst>
              <a:ext uri="{FF2B5EF4-FFF2-40B4-BE49-F238E27FC236}">
                <a16:creationId xmlns="" xmlns:a16="http://schemas.microsoft.com/office/drawing/2014/main" id="{4D6A8574-D2D5-4507-B7E1-F67649E3C4CA}"/>
              </a:ext>
            </a:extLst>
          </p:cNvPr>
          <p:cNvCxnSpPr>
            <a:cxnSpLocks/>
            <a:stCxn id="21" idx="1"/>
            <a:endCxn id="22" idx="3"/>
          </p:cNvCxnSpPr>
          <p:nvPr/>
        </p:nvCxnSpPr>
        <p:spPr>
          <a:xfrm flipH="1">
            <a:off x="6827120" y="2686439"/>
            <a:ext cx="487822" cy="841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8D16ECB6-A65D-48DD-9B44-CAC54AA660D9}"/>
              </a:ext>
            </a:extLst>
          </p:cNvPr>
          <p:cNvCxnSpPr>
            <a:cxnSpLocks/>
            <a:stCxn id="15" idx="3"/>
            <a:endCxn id="22" idx="1"/>
          </p:cNvCxnSpPr>
          <p:nvPr/>
        </p:nvCxnSpPr>
        <p:spPr>
          <a:xfrm flipV="1">
            <a:off x="4868958" y="2694854"/>
            <a:ext cx="667747" cy="42243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8C6FF69-3190-40D4-8814-4664E13192B2}"/>
              </a:ext>
            </a:extLst>
          </p:cNvPr>
          <p:cNvCxnSpPr>
            <a:cxnSpLocks/>
            <a:stCxn id="22" idx="2"/>
            <a:endCxn id="23" idx="0"/>
          </p:cNvCxnSpPr>
          <p:nvPr/>
        </p:nvCxnSpPr>
        <p:spPr>
          <a:xfrm flipH="1">
            <a:off x="6181912" y="2967473"/>
            <a:ext cx="1" cy="30293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286B8C7D-16C4-48C3-8569-49ED65D8AF17}"/>
              </a:ext>
            </a:extLst>
          </p:cNvPr>
          <p:cNvSpPr/>
          <p:nvPr/>
        </p:nvSpPr>
        <p:spPr>
          <a:xfrm>
            <a:off x="5116936" y="2933770"/>
            <a:ext cx="1130246" cy="338554"/>
          </a:xfrm>
          <a:prstGeom prst="rect">
            <a:avLst/>
          </a:prstGeom>
        </p:spPr>
        <p:txBody>
          <a:bodyPr wrap="none">
            <a:spAutoFit/>
          </a:bodyPr>
          <a:lstStyle/>
          <a:p>
            <a:r>
              <a:rPr lang="en-US" sz="1600" dirty="0">
                <a:latin typeface="Cambria Math" panose="02040503050406030204" pitchFamily="18" charset="0"/>
                <a:ea typeface="Cambria Math" panose="02040503050406030204" pitchFamily="18" charset="0"/>
              </a:rPr>
              <a:t>candidates</a:t>
            </a:r>
            <a:endParaRPr lang="en-US" sz="1600" dirty="0"/>
          </a:p>
        </p:txBody>
      </p:sp>
      <p:cxnSp>
        <p:nvCxnSpPr>
          <p:cNvPr id="20" name="Straight Connector 19">
            <a:extLst>
              <a:ext uri="{FF2B5EF4-FFF2-40B4-BE49-F238E27FC236}">
                <a16:creationId xmlns="" xmlns:a16="http://schemas.microsoft.com/office/drawing/2014/main" id="{A1A9D412-F5E4-4BB7-9DC3-4064D343DA42}"/>
              </a:ext>
            </a:extLst>
          </p:cNvPr>
          <p:cNvCxnSpPr>
            <a:cxnSpLocks/>
          </p:cNvCxnSpPr>
          <p:nvPr/>
        </p:nvCxnSpPr>
        <p:spPr>
          <a:xfrm>
            <a:off x="6835478" y="3485473"/>
            <a:ext cx="82767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0BB59CC9-D30C-4B9F-A6F5-8E606EA2C5A0}"/>
              </a:ext>
            </a:extLst>
          </p:cNvPr>
          <p:cNvSpPr/>
          <p:nvPr/>
        </p:nvSpPr>
        <p:spPr>
          <a:xfrm>
            <a:off x="6805415" y="3165222"/>
            <a:ext cx="857735"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results</a:t>
            </a:r>
            <a:endParaRPr lang="en-US" dirty="0"/>
          </a:p>
        </p:txBody>
      </p:sp>
      <p:sp>
        <p:nvSpPr>
          <p:cNvPr id="22" name="Rectangle 21">
            <a:extLst>
              <a:ext uri="{FF2B5EF4-FFF2-40B4-BE49-F238E27FC236}">
                <a16:creationId xmlns="" xmlns:a16="http://schemas.microsoft.com/office/drawing/2014/main" id="{D98B4572-BB2A-4CA2-989D-F7FE236CCC25}"/>
              </a:ext>
            </a:extLst>
          </p:cNvPr>
          <p:cNvSpPr/>
          <p:nvPr/>
        </p:nvSpPr>
        <p:spPr>
          <a:xfrm>
            <a:off x="455602" y="1961251"/>
            <a:ext cx="2304349" cy="369332"/>
          </a:xfrm>
          <a:prstGeom prst="rect">
            <a:avLst/>
          </a:prstGeom>
        </p:spPr>
        <p:txBody>
          <a:bodyPr wrap="none">
            <a:spAutoFit/>
          </a:bodyPr>
          <a:lstStyle/>
          <a:p>
            <a:r>
              <a:rPr lang="en-US" b="1" dirty="0">
                <a:latin typeface="Cambria Math" panose="02040503050406030204" pitchFamily="18" charset="0"/>
                <a:ea typeface="Cambria Math" panose="02040503050406030204" pitchFamily="18" charset="0"/>
              </a:rPr>
              <a:t>Offline</a:t>
            </a:r>
            <a:r>
              <a:rPr lang="en-US" dirty="0">
                <a:latin typeface="Cambria Math" panose="02040503050406030204" pitchFamily="18" charset="0"/>
                <a:ea typeface="Cambria Math" panose="02040503050406030204" pitchFamily="18" charset="0"/>
              </a:rPr>
              <a:t> index </a:t>
            </a:r>
            <a:r>
              <a:rPr lang="en-US" dirty="0" smtClean="0">
                <a:latin typeface="Cambria Math" panose="02040503050406030204" pitchFamily="18" charset="0"/>
                <a:ea typeface="Cambria Math" panose="02040503050406030204" pitchFamily="18" charset="0"/>
              </a:rPr>
              <a:t>building</a:t>
            </a:r>
            <a:endParaRPr lang="en-US" dirty="0"/>
          </a:p>
        </p:txBody>
      </p:sp>
      <p:sp>
        <p:nvSpPr>
          <p:cNvPr id="23" name="Rectangle 22">
            <a:extLst>
              <a:ext uri="{FF2B5EF4-FFF2-40B4-BE49-F238E27FC236}">
                <a16:creationId xmlns="" xmlns:a16="http://schemas.microsoft.com/office/drawing/2014/main" id="{F7429F75-E3C0-422E-96D4-73B943133F13}"/>
              </a:ext>
            </a:extLst>
          </p:cNvPr>
          <p:cNvSpPr/>
          <p:nvPr/>
        </p:nvSpPr>
        <p:spPr>
          <a:xfrm>
            <a:off x="4926376" y="1949201"/>
            <a:ext cx="3811172" cy="369332"/>
          </a:xfrm>
          <a:prstGeom prst="rect">
            <a:avLst/>
          </a:prstGeom>
        </p:spPr>
        <p:txBody>
          <a:bodyPr wrap="none">
            <a:spAutoFit/>
          </a:bodyPr>
          <a:lstStyle/>
          <a:p>
            <a:r>
              <a:rPr lang="en-US" b="1" dirty="0">
                <a:latin typeface="Cambria Math" panose="02040503050406030204" pitchFamily="18" charset="0"/>
                <a:ea typeface="Cambria Math" panose="02040503050406030204" pitchFamily="18" charset="0"/>
              </a:rPr>
              <a:t>Online</a:t>
            </a:r>
            <a:r>
              <a:rPr lang="en-US" dirty="0">
                <a:latin typeface="Cambria Math" panose="02040503050406030204" pitchFamily="18" charset="0"/>
                <a:ea typeface="Cambria Math" panose="02040503050406030204" pitchFamily="18" charset="0"/>
              </a:rPr>
              <a:t> approximate entity extraction</a:t>
            </a:r>
            <a:endParaRPr lang="en-US" dirty="0"/>
          </a:p>
        </p:txBody>
      </p:sp>
      <p:pic>
        <p:nvPicPr>
          <p:cNvPr id="24" name="Picture 4" descr="Image result for user computer icon">
            <a:extLst>
              <a:ext uri="{FF2B5EF4-FFF2-40B4-BE49-F238E27FC236}">
                <a16:creationId xmlns="" xmlns:a16="http://schemas.microsoft.com/office/drawing/2014/main" id="{A2820F59-141E-44F2-B783-5EB525C1A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18803" y="3115867"/>
            <a:ext cx="667240" cy="628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6312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900" decel="100000" fill="hold"/>
                                        <p:tgtEl>
                                          <p:spTgt spid="1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900" decel="100000" fill="hold"/>
                                        <p:tgtEl>
                                          <p:spTgt spid="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Prefix Filter </a:t>
            </a:r>
            <a:r>
              <a:rPr lang="en-US" altLang="zh-CN" sz="2000" dirty="0"/>
              <a:t>[</a:t>
            </a:r>
            <a:r>
              <a:rPr lang="en-US" altLang="zh-CN" sz="2000" dirty="0" err="1"/>
              <a:t>Chaudhuri</a:t>
            </a:r>
            <a:r>
              <a:rPr lang="en-US" altLang="zh-CN" sz="2000" dirty="0"/>
              <a:t> et al. </a:t>
            </a:r>
            <a:r>
              <a:rPr lang="en-US" altLang="zh-CN" sz="2000" dirty="0" smtClean="0"/>
              <a:t>2006]</a:t>
            </a:r>
            <a:endParaRPr lang="en-US" sz="2000" dirty="0"/>
          </a:p>
        </p:txBody>
      </p:sp>
      <p:sp>
        <p:nvSpPr>
          <p:cNvPr id="3" name="Content Placeholder 2"/>
          <p:cNvSpPr>
            <a:spLocks noGrp="1"/>
          </p:cNvSpPr>
          <p:nvPr>
            <p:ph idx="1"/>
          </p:nvPr>
        </p:nvSpPr>
        <p:spPr/>
        <p:txBody>
          <a:bodyPr>
            <a:normAutofit lnSpcReduction="10000"/>
          </a:bodyPr>
          <a:lstStyle/>
          <a:p>
            <a:r>
              <a:rPr lang="en-US" altLang="zh-CN" dirty="0"/>
              <a:t>Sort the tokens by a </a:t>
            </a:r>
            <a:r>
              <a:rPr lang="en-US" altLang="zh-CN" dirty="0">
                <a:solidFill>
                  <a:srgbClr val="C82E2E"/>
                </a:solidFill>
              </a:rPr>
              <a:t>global </a:t>
            </a:r>
            <a:r>
              <a:rPr lang="en-US" altLang="zh-CN" dirty="0" smtClean="0">
                <a:solidFill>
                  <a:srgbClr val="C82E2E"/>
                </a:solidFill>
              </a:rPr>
              <a:t>ordering</a:t>
            </a:r>
          </a:p>
          <a:p>
            <a:pPr lvl="1"/>
            <a:r>
              <a:rPr lang="en-US" altLang="zh-CN" dirty="0" smtClean="0"/>
              <a:t>E.g. increasing </a:t>
            </a:r>
            <a:r>
              <a:rPr lang="en-US" altLang="zh-CN" dirty="0"/>
              <a:t>order of document </a:t>
            </a:r>
            <a:r>
              <a:rPr lang="en-US" altLang="zh-CN" dirty="0" smtClean="0"/>
              <a:t>frequency</a:t>
            </a:r>
            <a:endParaRPr lang="en-US" altLang="zh-CN" dirty="0">
              <a:solidFill>
                <a:srgbClr val="C82E2E"/>
              </a:solidFill>
            </a:endParaRPr>
          </a:p>
          <a:p>
            <a:r>
              <a:rPr lang="en-US" altLang="zh-CN" dirty="0"/>
              <a:t>Only need to index the first few tokens (prefix) for each record</a:t>
            </a:r>
          </a:p>
          <a:p>
            <a:r>
              <a:rPr lang="en-US" altLang="zh-CN" dirty="0"/>
              <a:t>Example</a:t>
            </a:r>
            <a:r>
              <a:rPr lang="en-US" altLang="zh-CN" dirty="0" smtClean="0"/>
              <a:t>:</a:t>
            </a:r>
          </a:p>
          <a:p>
            <a:pPr lvl="1"/>
            <a:r>
              <a:rPr lang="en-US" altLang="zh-CN" dirty="0" err="1"/>
              <a:t>jaccard</a:t>
            </a:r>
            <a:r>
              <a:rPr lang="en-US" altLang="zh-CN" dirty="0"/>
              <a:t> </a:t>
            </a:r>
            <a:r>
              <a:rPr lang="en-US" altLang="zh-CN" i="1" dirty="0"/>
              <a:t>t</a:t>
            </a:r>
            <a:r>
              <a:rPr lang="en-US" altLang="zh-CN" dirty="0"/>
              <a:t> = 0.8 </a:t>
            </a:r>
            <a:r>
              <a:rPr lang="en-US" altLang="zh-CN" dirty="0">
                <a:sym typeface="Wingdings" charset="2"/>
              </a:rPr>
              <a:t></a:t>
            </a:r>
            <a:r>
              <a:rPr lang="en-US" altLang="zh-CN" dirty="0"/>
              <a:t> |</a:t>
            </a:r>
            <a:r>
              <a:rPr lang="en-US" altLang="zh-CN" i="1" dirty="0"/>
              <a:t>x</a:t>
            </a:r>
            <a:r>
              <a:rPr lang="en-US" altLang="zh-CN" dirty="0"/>
              <a:t> </a:t>
            </a:r>
            <a:r>
              <a:rPr lang="en-US" altLang="zh-CN" dirty="0">
                <a:sym typeface="Symbol" charset="2"/>
              </a:rPr>
              <a:t> </a:t>
            </a:r>
            <a:r>
              <a:rPr lang="en-US" altLang="zh-CN" i="1" dirty="0">
                <a:sym typeface="Symbol" charset="2"/>
              </a:rPr>
              <a:t>y</a:t>
            </a:r>
            <a:r>
              <a:rPr lang="en-US" altLang="zh-CN" dirty="0">
                <a:sym typeface="Symbol" charset="2"/>
              </a:rPr>
              <a:t>| </a:t>
            </a:r>
            <a:r>
              <a:rPr lang="en-AU" altLang="zh-CN" b="1" dirty="0">
                <a:sym typeface="Symbol" charset="2"/>
              </a:rPr>
              <a:t> </a:t>
            </a:r>
            <a:r>
              <a:rPr lang="en-AU" altLang="zh-CN" dirty="0">
                <a:sym typeface="Symbol" charset="2"/>
              </a:rPr>
              <a:t>4 if |</a:t>
            </a:r>
            <a:r>
              <a:rPr lang="en-AU" altLang="zh-CN" i="1" dirty="0">
                <a:sym typeface="Symbol" charset="2"/>
              </a:rPr>
              <a:t>x</a:t>
            </a:r>
            <a:r>
              <a:rPr lang="en-AU" altLang="zh-CN" dirty="0">
                <a:sym typeface="Symbol" charset="2"/>
              </a:rPr>
              <a:t>|=|</a:t>
            </a:r>
            <a:r>
              <a:rPr lang="en-AU" altLang="zh-CN" i="1" dirty="0">
                <a:sym typeface="Symbol" charset="2"/>
              </a:rPr>
              <a:t>y</a:t>
            </a:r>
            <a:r>
              <a:rPr lang="en-AU" altLang="zh-CN" dirty="0">
                <a:sym typeface="Symbol" charset="2"/>
              </a:rPr>
              <a:t>|=5</a:t>
            </a:r>
            <a:endParaRPr lang="en-US" altLang="zh-CN" dirty="0">
              <a:sym typeface="Symbol" charset="2"/>
            </a:endParaRPr>
          </a:p>
          <a:p>
            <a:endParaRPr lang="en-US" altLang="zh-CN" sz="1600" dirty="0"/>
          </a:p>
          <a:p>
            <a:pPr lvl="1"/>
            <a:r>
              <a:rPr lang="en-US" altLang="zh-CN" sz="1600" i="1" dirty="0"/>
              <a:t>x</a:t>
            </a:r>
            <a:r>
              <a:rPr lang="en-US" altLang="zh-CN" sz="1600" dirty="0"/>
              <a:t> = </a:t>
            </a:r>
          </a:p>
          <a:p>
            <a:pPr lvl="1"/>
            <a:endParaRPr lang="en-US" altLang="zh-CN" sz="1600" dirty="0"/>
          </a:p>
          <a:p>
            <a:pPr lvl="1"/>
            <a:r>
              <a:rPr lang="en-US" altLang="zh-CN" sz="1600" i="1" dirty="0"/>
              <a:t>y</a:t>
            </a:r>
            <a:r>
              <a:rPr lang="en-US" altLang="zh-CN" sz="1600" dirty="0"/>
              <a:t> =</a:t>
            </a:r>
          </a:p>
          <a:p>
            <a:endParaRPr lang="en-US" altLang="zh-CN" sz="1800" dirty="0"/>
          </a:p>
          <a:p>
            <a:pPr lvl="1"/>
            <a:endParaRPr lang="en-US" altLang="zh-CN" dirty="0" smtClean="0"/>
          </a:p>
          <a:p>
            <a:endParaRPr lang="en-US" altLang="zh-CN" dirty="0" smtClean="0"/>
          </a:p>
          <a:p>
            <a:r>
              <a:rPr lang="en-US" altLang="zh-CN" dirty="0" smtClean="0"/>
              <a:t>Must </a:t>
            </a:r>
            <a:r>
              <a:rPr lang="en-US" altLang="zh-CN" dirty="0"/>
              <a:t>share at least one token in prefix to be a </a:t>
            </a:r>
            <a:r>
              <a:rPr lang="en-US" altLang="zh-CN" dirty="0">
                <a:solidFill>
                  <a:srgbClr val="C82E2E"/>
                </a:solidFill>
              </a:rPr>
              <a:t>candidate </a:t>
            </a:r>
            <a:r>
              <a:rPr lang="en-US" altLang="zh-CN" dirty="0" smtClean="0">
                <a:solidFill>
                  <a:srgbClr val="C82E2E"/>
                </a:solidFill>
              </a:rPr>
              <a:t>pair</a:t>
            </a:r>
          </a:p>
          <a:p>
            <a:pPr lvl="1"/>
            <a:r>
              <a:rPr lang="en-US" altLang="zh-CN" dirty="0"/>
              <a:t>For </a:t>
            </a:r>
            <a:r>
              <a:rPr lang="en-US" altLang="zh-CN" dirty="0" err="1"/>
              <a:t>jaccard</a:t>
            </a:r>
            <a:r>
              <a:rPr lang="en-US" altLang="zh-CN" dirty="0"/>
              <a:t>,</a:t>
            </a:r>
            <a:r>
              <a:rPr lang="en-US" altLang="zh-CN" dirty="0">
                <a:solidFill>
                  <a:srgbClr val="CC0000"/>
                </a:solidFill>
              </a:rPr>
              <a:t> prefix length</a:t>
            </a:r>
            <a:r>
              <a:rPr lang="en-US" altLang="zh-CN" dirty="0"/>
              <a:t> = |</a:t>
            </a:r>
            <a:r>
              <a:rPr lang="en-US" altLang="zh-CN" i="1" dirty="0"/>
              <a:t>x</a:t>
            </a:r>
            <a:r>
              <a:rPr lang="en-US" altLang="zh-CN" dirty="0"/>
              <a:t>| * (1 </a:t>
            </a:r>
            <a:r>
              <a:rPr lang="en-US" altLang="zh-CN" dirty="0">
                <a:latin typeface="Arial" charset="0"/>
              </a:rPr>
              <a:t>–</a:t>
            </a:r>
            <a:r>
              <a:rPr lang="en-US" altLang="zh-CN" dirty="0"/>
              <a:t> </a:t>
            </a:r>
            <a:r>
              <a:rPr lang="en-US" altLang="zh-CN" i="1" dirty="0"/>
              <a:t>t</a:t>
            </a:r>
            <a:r>
              <a:rPr lang="en-US" altLang="zh-CN" dirty="0"/>
              <a:t>) + 1 </a:t>
            </a:r>
            <a:r>
              <a:rPr lang="en-US" altLang="zh-CN" dirty="0">
                <a:sym typeface="Wingdings" charset="2"/>
              </a:rPr>
              <a:t></a:t>
            </a:r>
            <a:r>
              <a:rPr lang="en-US" altLang="zh-CN" dirty="0"/>
              <a:t> each </a:t>
            </a:r>
            <a:r>
              <a:rPr lang="en-US" altLang="zh-CN" i="1" dirty="0"/>
              <a:t>t</a:t>
            </a:r>
            <a:r>
              <a:rPr lang="en-US" altLang="zh-CN" dirty="0"/>
              <a:t> is associated with a prefix </a:t>
            </a:r>
            <a:r>
              <a:rPr lang="en-US" altLang="zh-CN" dirty="0" smtClean="0"/>
              <a:t>length</a:t>
            </a:r>
            <a:endParaRPr lang="en-US" altLang="zh-CN" dirty="0">
              <a:solidFill>
                <a:srgbClr val="C82E2E"/>
              </a:solidFill>
            </a:endParaRPr>
          </a:p>
          <a:p>
            <a:endParaRPr lang="en-US" dirty="0" smtClean="0"/>
          </a:p>
        </p:txBody>
      </p:sp>
      <p:sp>
        <p:nvSpPr>
          <p:cNvPr id="7" name="Line 36"/>
          <p:cNvSpPr>
            <a:spLocks noChangeShapeType="1"/>
          </p:cNvSpPr>
          <p:nvPr/>
        </p:nvSpPr>
        <p:spPr bwMode="auto">
          <a:xfrm>
            <a:off x="4227240" y="3420492"/>
            <a:ext cx="304800" cy="457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 name="Line 37"/>
          <p:cNvSpPr>
            <a:spLocks noChangeShapeType="1"/>
          </p:cNvSpPr>
          <p:nvPr/>
        </p:nvSpPr>
        <p:spPr bwMode="auto">
          <a:xfrm flipV="1">
            <a:off x="4227240" y="4030092"/>
            <a:ext cx="304800" cy="3810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 name="Text Box 38"/>
          <p:cNvSpPr txBox="1">
            <a:spLocks noChangeArrowheads="1"/>
          </p:cNvSpPr>
          <p:nvPr/>
        </p:nvSpPr>
        <p:spPr bwMode="auto">
          <a:xfrm>
            <a:off x="4608240" y="3725292"/>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algn="l" eaLnBrk="1" hangingPunct="1">
              <a:spcBef>
                <a:spcPct val="50000"/>
              </a:spcBef>
            </a:pPr>
            <a:r>
              <a:rPr lang="en-US" altLang="zh-CN" sz="2400">
                <a:solidFill>
                  <a:srgbClr val="000066"/>
                </a:solidFill>
                <a:latin typeface="Times New Roman" charset="0"/>
              </a:rPr>
              <a:t>upper bound</a:t>
            </a:r>
            <a:r>
              <a:rPr lang="en-US" altLang="zh-CN" sz="2400" i="1" baseline="-25000">
                <a:solidFill>
                  <a:srgbClr val="000066"/>
                </a:solidFill>
                <a:latin typeface="Times New Roman" charset="0"/>
              </a:rPr>
              <a:t>O</a:t>
            </a:r>
            <a:r>
              <a:rPr lang="en-US" altLang="zh-CN" sz="2400" baseline="-25000">
                <a:solidFill>
                  <a:srgbClr val="000066"/>
                </a:solidFill>
                <a:latin typeface="Times New Roman" charset="0"/>
              </a:rPr>
              <a:t>(</a:t>
            </a:r>
            <a:r>
              <a:rPr lang="en-US" altLang="zh-CN" sz="2400" i="1" baseline="-25000">
                <a:solidFill>
                  <a:srgbClr val="000066"/>
                </a:solidFill>
                <a:latin typeface="Times New Roman" charset="0"/>
              </a:rPr>
              <a:t>x</a:t>
            </a:r>
            <a:r>
              <a:rPr lang="en-US" altLang="zh-CN" sz="2400" baseline="-25000">
                <a:solidFill>
                  <a:srgbClr val="000066"/>
                </a:solidFill>
                <a:latin typeface="Times New Roman" charset="0"/>
              </a:rPr>
              <a:t>,</a:t>
            </a:r>
            <a:r>
              <a:rPr lang="en-US" altLang="zh-CN" sz="2400" i="1" baseline="-25000">
                <a:solidFill>
                  <a:srgbClr val="000066"/>
                </a:solidFill>
                <a:latin typeface="Times New Roman" charset="0"/>
              </a:rPr>
              <a:t>y</a:t>
            </a:r>
            <a:r>
              <a:rPr lang="en-US" altLang="zh-CN" sz="2400" baseline="-25000">
                <a:solidFill>
                  <a:srgbClr val="000066"/>
                </a:solidFill>
                <a:latin typeface="Times New Roman" charset="0"/>
              </a:rPr>
              <a:t>)</a:t>
            </a:r>
            <a:r>
              <a:rPr lang="en-US" altLang="zh-CN" sz="2400">
                <a:solidFill>
                  <a:srgbClr val="000066"/>
                </a:solidFill>
                <a:latin typeface="Times New Roman" charset="0"/>
              </a:rPr>
              <a:t> = 3 &lt; 4!</a:t>
            </a:r>
          </a:p>
        </p:txBody>
      </p:sp>
      <p:sp>
        <p:nvSpPr>
          <p:cNvPr id="10" name="AutoShape 39"/>
          <p:cNvSpPr>
            <a:spLocks/>
          </p:cNvSpPr>
          <p:nvPr/>
        </p:nvSpPr>
        <p:spPr bwMode="auto">
          <a:xfrm rot="16200000">
            <a:off x="1826940" y="4080641"/>
            <a:ext cx="76200" cy="914400"/>
          </a:xfrm>
          <a:prstGeom prst="leftBrace">
            <a:avLst>
              <a:gd name="adj1" fmla="val 100000"/>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eaLnBrk="1" hangingPunct="1"/>
            <a:endParaRPr lang="en-US" altLang="en-US"/>
          </a:p>
        </p:txBody>
      </p:sp>
      <p:sp>
        <p:nvSpPr>
          <p:cNvPr id="11" name="Text Box 40"/>
          <p:cNvSpPr txBox="1">
            <a:spLocks noChangeArrowheads="1"/>
          </p:cNvSpPr>
          <p:nvPr/>
        </p:nvSpPr>
        <p:spPr bwMode="auto">
          <a:xfrm>
            <a:off x="1552937" y="4672210"/>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eaLnBrk="1" hangingPunct="1">
              <a:spcBef>
                <a:spcPct val="50000"/>
              </a:spcBef>
            </a:pPr>
            <a:r>
              <a:rPr lang="en-US" altLang="zh-CN" b="1" i="1">
                <a:solidFill>
                  <a:srgbClr val="000066"/>
                </a:solidFill>
                <a:latin typeface="Times New Roman" charset="0"/>
              </a:rPr>
              <a:t>prefix</a:t>
            </a:r>
          </a:p>
        </p:txBody>
      </p:sp>
      <p:sp>
        <p:nvSpPr>
          <p:cNvPr id="13" name="Text Box 44"/>
          <p:cNvSpPr txBox="1">
            <a:spLocks noChangeArrowheads="1"/>
          </p:cNvSpPr>
          <p:nvPr/>
        </p:nvSpPr>
        <p:spPr bwMode="auto">
          <a:xfrm>
            <a:off x="3808140" y="302365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algn="l" eaLnBrk="1" hangingPunct="1">
              <a:spcBef>
                <a:spcPct val="50000"/>
              </a:spcBef>
            </a:pPr>
            <a:r>
              <a:rPr lang="en-US" altLang="zh-CN" i="1">
                <a:solidFill>
                  <a:srgbClr val="000066"/>
                </a:solidFill>
                <a:latin typeface="Times New Roman" charset="0"/>
              </a:rPr>
              <a:t>sorted</a:t>
            </a:r>
          </a:p>
        </p:txBody>
      </p:sp>
      <p:sp>
        <p:nvSpPr>
          <p:cNvPr id="14" name="Text Box 45"/>
          <p:cNvSpPr txBox="1">
            <a:spLocks noChangeArrowheads="1"/>
          </p:cNvSpPr>
          <p:nvPr/>
        </p:nvSpPr>
        <p:spPr bwMode="auto">
          <a:xfrm>
            <a:off x="3693840" y="4639692"/>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algn="l" eaLnBrk="1" hangingPunct="1">
              <a:spcBef>
                <a:spcPct val="50000"/>
              </a:spcBef>
            </a:pPr>
            <a:r>
              <a:rPr lang="en-US" altLang="zh-CN" i="1">
                <a:solidFill>
                  <a:srgbClr val="000066"/>
                </a:solidFill>
                <a:latin typeface="Times New Roman" charset="0"/>
              </a:rPr>
              <a:t>sorted</a:t>
            </a:r>
          </a:p>
        </p:txBody>
      </p:sp>
      <p:sp>
        <p:nvSpPr>
          <p:cNvPr id="15" name="Line 46"/>
          <p:cNvSpPr>
            <a:spLocks noChangeShapeType="1"/>
          </p:cNvSpPr>
          <p:nvPr/>
        </p:nvSpPr>
        <p:spPr bwMode="auto">
          <a:xfrm>
            <a:off x="3617640" y="4701604"/>
            <a:ext cx="6858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6" name="Group 47"/>
          <p:cNvGraphicFramePr>
            <a:graphicFrameLocks noGrp="1"/>
          </p:cNvGraphicFramePr>
          <p:nvPr>
            <p:extLst>
              <p:ext uri="{D42A27DB-BD31-4B8C-83A1-F6EECF244321}">
                <p14:modId xmlns:p14="http://schemas.microsoft.com/office/powerpoint/2010/main" val="266206330"/>
              </p:ext>
            </p:extLst>
          </p:nvPr>
        </p:nvGraphicFramePr>
        <p:xfrm>
          <a:off x="2366569" y="3358235"/>
          <a:ext cx="1524000" cy="395288"/>
        </p:xfrm>
        <a:graphic>
          <a:graphicData uri="http://schemas.openxmlformats.org/drawingml/2006/table">
            <a:tbl>
              <a:tblPr/>
              <a:tblGrid>
                <a:gridCol w="508000"/>
                <a:gridCol w="508000"/>
                <a:gridCol w="508000"/>
              </a:tblGrid>
              <a:tr h="395288">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a:ln>
                            <a:noFill/>
                          </a:ln>
                          <a:solidFill>
                            <a:srgbClr val="C82E2E"/>
                          </a:solidFill>
                          <a:effectLst/>
                          <a:latin typeface="Verdana" charset="0"/>
                          <a:ea typeface="宋体" charset="-122"/>
                        </a:rPr>
                        <a:t>E</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a:ln>
                            <a:noFill/>
                          </a:ln>
                          <a:solidFill>
                            <a:srgbClr val="C82E2E"/>
                          </a:solidFill>
                          <a:effectLst/>
                          <a:latin typeface="Verdana" charset="0"/>
                          <a:ea typeface="宋体" charset="-122"/>
                        </a:rPr>
                        <a:t>F</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dirty="0">
                          <a:ln>
                            <a:noFill/>
                          </a:ln>
                          <a:solidFill>
                            <a:srgbClr val="C82E2E"/>
                          </a:solidFill>
                          <a:effectLst/>
                          <a:latin typeface="Verdana" charset="0"/>
                          <a:ea typeface="宋体" charset="-122"/>
                        </a:rPr>
                        <a:t>G</a:t>
                      </a:r>
                    </a:p>
                  </a:txBody>
                  <a:tcPr horzOverflow="overflow">
                    <a:lnL>
                      <a:noFill/>
                    </a:lnL>
                    <a:lnR>
                      <a:noFill/>
                    </a:lnR>
                    <a:lnT>
                      <a:noFill/>
                    </a:lnT>
                    <a:lnB>
                      <a:noFill/>
                    </a:lnB>
                    <a:lnTlToBr>
                      <a:noFill/>
                    </a:lnTlToBr>
                    <a:lnBlToTr>
                      <a:noFill/>
                    </a:lnBlToTr>
                    <a:noFill/>
                  </a:tcPr>
                </a:tc>
              </a:tr>
            </a:tbl>
          </a:graphicData>
        </a:graphic>
      </p:graphicFrame>
      <p:graphicFrame>
        <p:nvGraphicFramePr>
          <p:cNvPr id="17" name="Group 109"/>
          <p:cNvGraphicFramePr>
            <a:graphicFrameLocks noGrp="1"/>
          </p:cNvGraphicFramePr>
          <p:nvPr>
            <p:extLst>
              <p:ext uri="{D42A27DB-BD31-4B8C-83A1-F6EECF244321}">
                <p14:modId xmlns:p14="http://schemas.microsoft.com/office/powerpoint/2010/main" val="112958818"/>
              </p:ext>
            </p:extLst>
          </p:nvPr>
        </p:nvGraphicFramePr>
        <p:xfrm>
          <a:off x="2366569" y="3919314"/>
          <a:ext cx="1524000" cy="395288"/>
        </p:xfrm>
        <a:graphic>
          <a:graphicData uri="http://schemas.openxmlformats.org/drawingml/2006/table">
            <a:tbl>
              <a:tblPr/>
              <a:tblGrid>
                <a:gridCol w="508000"/>
                <a:gridCol w="508000"/>
                <a:gridCol w="508000"/>
              </a:tblGrid>
              <a:tr h="395288">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a:ln>
                            <a:noFill/>
                          </a:ln>
                          <a:solidFill>
                            <a:srgbClr val="C82E2E"/>
                          </a:solidFill>
                          <a:effectLst/>
                          <a:latin typeface="Verdana" charset="0"/>
                          <a:ea typeface="宋体" charset="-122"/>
                        </a:rPr>
                        <a:t>E</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dirty="0">
                          <a:ln>
                            <a:noFill/>
                          </a:ln>
                          <a:solidFill>
                            <a:srgbClr val="C82E2E"/>
                          </a:solidFill>
                          <a:effectLst/>
                          <a:latin typeface="Verdana" charset="0"/>
                          <a:ea typeface="宋体" charset="-122"/>
                        </a:rPr>
                        <a:t>F</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dirty="0">
                          <a:ln>
                            <a:noFill/>
                          </a:ln>
                          <a:solidFill>
                            <a:srgbClr val="C82E2E"/>
                          </a:solidFill>
                          <a:effectLst/>
                          <a:latin typeface="Verdana" charset="0"/>
                          <a:ea typeface="宋体" charset="-122"/>
                        </a:rPr>
                        <a:t>G</a:t>
                      </a:r>
                    </a:p>
                  </a:txBody>
                  <a:tcPr horzOverflow="overflow">
                    <a:lnL>
                      <a:noFill/>
                    </a:lnL>
                    <a:lnR>
                      <a:noFill/>
                    </a:lnR>
                    <a:lnT>
                      <a:noFill/>
                    </a:lnT>
                    <a:lnB>
                      <a:noFill/>
                    </a:lnB>
                    <a:lnTlToBr>
                      <a:noFill/>
                    </a:lnTlToBr>
                    <a:lnBlToTr>
                      <a:noFill/>
                    </a:lnBlToTr>
                    <a:noFill/>
                  </a:tcPr>
                </a:tc>
              </a:tr>
            </a:tbl>
          </a:graphicData>
        </a:graphic>
      </p:graphicFrame>
      <p:graphicFrame>
        <p:nvGraphicFramePr>
          <p:cNvPr id="19" name="Group 4"/>
          <p:cNvGraphicFramePr>
            <a:graphicFrameLocks noGrp="1"/>
          </p:cNvGraphicFramePr>
          <p:nvPr>
            <p:extLst>
              <p:ext uri="{D42A27DB-BD31-4B8C-83A1-F6EECF244321}">
                <p14:modId xmlns:p14="http://schemas.microsoft.com/office/powerpoint/2010/main" val="647752549"/>
              </p:ext>
            </p:extLst>
          </p:nvPr>
        </p:nvGraphicFramePr>
        <p:xfrm>
          <a:off x="1350690" y="3927599"/>
          <a:ext cx="2571750" cy="395288"/>
        </p:xfrm>
        <a:graphic>
          <a:graphicData uri="http://schemas.openxmlformats.org/drawingml/2006/table">
            <a:tbl>
              <a:tblPr/>
              <a:tblGrid>
                <a:gridCol w="514350"/>
                <a:gridCol w="514350"/>
                <a:gridCol w="514350"/>
                <a:gridCol w="514350"/>
                <a:gridCol w="514350"/>
              </a:tblGrid>
              <a:tr h="395288">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dirty="0">
                          <a:ln>
                            <a:noFill/>
                          </a:ln>
                          <a:solidFill>
                            <a:srgbClr val="000066"/>
                          </a:solidFill>
                          <a:effectLst/>
                          <a:latin typeface="Verdana" charset="0"/>
                          <a:ea typeface="宋体" charset="-122"/>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dirty="0">
                          <a:ln>
                            <a:noFill/>
                          </a:ln>
                          <a:solidFill>
                            <a:srgbClr val="000066"/>
                          </a:solidFill>
                          <a:effectLst/>
                          <a:latin typeface="Verdana" charset="0"/>
                          <a:ea typeface="宋体" charset="-122"/>
                        </a:rPr>
                        <a:t>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altLang="en-US" sz="1800" b="0" i="0" u="none" strike="noStrike" cap="none" normalizeH="0" baseline="0" dirty="0">
                        <a:ln>
                          <a:noFill/>
                        </a:ln>
                        <a:solidFill>
                          <a:srgbClr val="000066"/>
                        </a:solidFill>
                        <a:effectLst/>
                        <a:latin typeface="Verdana" charset="0"/>
                        <a:ea typeface="宋体"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1">
                        <a:alpha val="50195"/>
                      </a:schemeClr>
                    </a:solid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altLang="en-US" sz="1800" b="0" i="0" u="none" strike="noStrike" cap="none" normalizeH="0" baseline="0" dirty="0">
                        <a:ln>
                          <a:noFill/>
                        </a:ln>
                        <a:solidFill>
                          <a:srgbClr val="000066"/>
                        </a:solidFill>
                        <a:effectLst/>
                        <a:latin typeface="Verdana" charset="0"/>
                        <a:ea typeface="宋体"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1">
                        <a:alpha val="50195"/>
                      </a:schemeClr>
                    </a:solid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altLang="en-US" sz="1800" b="0" i="0" u="none" strike="noStrike" cap="none" normalizeH="0" baseline="0" dirty="0">
                        <a:ln>
                          <a:noFill/>
                        </a:ln>
                        <a:solidFill>
                          <a:srgbClr val="000066"/>
                        </a:solidFill>
                        <a:effectLst/>
                        <a:latin typeface="Verdana" charset="0"/>
                        <a:ea typeface="宋体"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1">
                        <a:alpha val="50195"/>
                      </a:schemeClr>
                    </a:solidFill>
                  </a:tcPr>
                </a:tc>
              </a:tr>
            </a:tbl>
          </a:graphicData>
        </a:graphic>
      </p:graphicFrame>
      <p:graphicFrame>
        <p:nvGraphicFramePr>
          <p:cNvPr id="22" name="Group 18"/>
          <p:cNvGraphicFramePr>
            <a:graphicFrameLocks noGrp="1"/>
          </p:cNvGraphicFramePr>
          <p:nvPr>
            <p:extLst>
              <p:ext uri="{D42A27DB-BD31-4B8C-83A1-F6EECF244321}">
                <p14:modId xmlns:p14="http://schemas.microsoft.com/office/powerpoint/2010/main" val="1279795240"/>
              </p:ext>
            </p:extLst>
          </p:nvPr>
        </p:nvGraphicFramePr>
        <p:xfrm>
          <a:off x="1350690" y="3353618"/>
          <a:ext cx="2571750" cy="395288"/>
        </p:xfrm>
        <a:graphic>
          <a:graphicData uri="http://schemas.openxmlformats.org/drawingml/2006/table">
            <a:tbl>
              <a:tblPr/>
              <a:tblGrid>
                <a:gridCol w="514350"/>
                <a:gridCol w="514350"/>
                <a:gridCol w="514350"/>
                <a:gridCol w="514350"/>
                <a:gridCol w="514350"/>
              </a:tblGrid>
              <a:tr h="395288">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a:ln>
                            <a:noFill/>
                          </a:ln>
                          <a:solidFill>
                            <a:srgbClr val="000066"/>
                          </a:solidFill>
                          <a:effectLst/>
                          <a:latin typeface="Verdana" charset="0"/>
                          <a:ea typeface="宋体" charset="-122"/>
                        </a:rPr>
                        <a:t>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altLang="zh-CN" sz="1800" b="0" i="0" u="none" strike="noStrike" cap="none" normalizeH="0" baseline="0">
                          <a:ln>
                            <a:noFill/>
                          </a:ln>
                          <a:solidFill>
                            <a:srgbClr val="000066"/>
                          </a:solidFill>
                          <a:effectLst/>
                          <a:latin typeface="Verdana" charset="0"/>
                          <a:ea typeface="宋体" charset="-122"/>
                        </a:rPr>
                        <a:t>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altLang="en-US" sz="1800" b="0" i="0" u="none" strike="noStrike" cap="none" normalizeH="0" baseline="0" dirty="0">
                        <a:ln>
                          <a:noFill/>
                        </a:ln>
                        <a:solidFill>
                          <a:srgbClr val="000066"/>
                        </a:solidFill>
                        <a:effectLst/>
                        <a:latin typeface="Verdana" charset="0"/>
                        <a:ea typeface="宋体"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1">
                        <a:alpha val="50195"/>
                      </a:schemeClr>
                    </a:solid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altLang="en-US" sz="1800" b="0" i="0" u="none" strike="noStrike" cap="none" normalizeH="0" baseline="0" dirty="0">
                        <a:ln>
                          <a:noFill/>
                        </a:ln>
                        <a:solidFill>
                          <a:srgbClr val="000066"/>
                        </a:solidFill>
                        <a:effectLst/>
                        <a:latin typeface="Verdana" charset="0"/>
                        <a:ea typeface="宋体"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1">
                        <a:alpha val="50195"/>
                      </a:schemeClr>
                    </a:solidFill>
                  </a:tcPr>
                </a:tc>
                <a:tc>
                  <a:txBody>
                    <a:bodyPr/>
                    <a:lstStyle>
                      <a:lvl1pPr algn="l" eaLnBrk="0" hangingPunct="0">
                        <a:spcBef>
                          <a:spcPct val="20000"/>
                        </a:spcBef>
                        <a:buClr>
                          <a:schemeClr val="tx2"/>
                        </a:buClr>
                        <a:buSzPct val="70000"/>
                        <a:buFont typeface="Wingdings" charset="2"/>
                        <a:defRPr>
                          <a:solidFill>
                            <a:srgbClr val="000066"/>
                          </a:solidFill>
                          <a:latin typeface="Verdana" charset="0"/>
                          <a:ea typeface="宋体" charset="-122"/>
                        </a:defRPr>
                      </a:lvl1pPr>
                      <a:lvl2pPr marL="742950" indent="-285750" algn="l" eaLnBrk="0" hangingPunct="0">
                        <a:spcBef>
                          <a:spcPct val="20000"/>
                        </a:spcBef>
                        <a:buClr>
                          <a:schemeClr val="accent2"/>
                        </a:buClr>
                        <a:buSzPct val="70000"/>
                        <a:buFont typeface="Wingdings" charset="2"/>
                        <a:defRPr sz="1600">
                          <a:solidFill>
                            <a:srgbClr val="000066"/>
                          </a:solidFill>
                          <a:latin typeface="Verdana" charset="0"/>
                          <a:ea typeface="宋体" charset="-122"/>
                        </a:defRPr>
                      </a:lvl2pPr>
                      <a:lvl3pPr marL="1143000" indent="-228600" algn="l" eaLnBrk="0" hangingPunct="0">
                        <a:spcBef>
                          <a:spcPct val="20000"/>
                        </a:spcBef>
                        <a:buClr>
                          <a:schemeClr val="tx2"/>
                        </a:buClr>
                        <a:buSzPct val="65000"/>
                        <a:buFont typeface="Wingdings" charset="2"/>
                        <a:defRPr sz="1400">
                          <a:solidFill>
                            <a:srgbClr val="000066"/>
                          </a:solidFill>
                          <a:latin typeface="Verdana" charset="0"/>
                          <a:ea typeface="宋体" charset="-122"/>
                        </a:defRPr>
                      </a:lvl3pPr>
                      <a:lvl4pPr marL="1600200" indent="-228600" algn="l" eaLnBrk="0" hangingPunct="0">
                        <a:spcBef>
                          <a:spcPct val="20000"/>
                        </a:spcBef>
                        <a:buClr>
                          <a:schemeClr val="accent2"/>
                        </a:buClr>
                        <a:buSzPct val="70000"/>
                        <a:buFont typeface="Wingdings" charset="2"/>
                        <a:defRPr sz="1200">
                          <a:solidFill>
                            <a:srgbClr val="000066"/>
                          </a:solidFill>
                          <a:latin typeface="Verdana" charset="0"/>
                          <a:ea typeface="宋体" charset="-122"/>
                        </a:defRPr>
                      </a:lvl4pPr>
                      <a:lvl5pPr marL="2057400" indent="-228600" algn="l" eaLnBrk="0" hangingPunct="0">
                        <a:spcBef>
                          <a:spcPct val="20000"/>
                        </a:spcBef>
                        <a:buClr>
                          <a:schemeClr val="tx2"/>
                        </a:buClr>
                        <a:buSzPct val="60000"/>
                        <a:buFont typeface="Wingdings" charset="2"/>
                        <a:defRPr sz="1000">
                          <a:solidFill>
                            <a:srgbClr val="000066"/>
                          </a:solidFill>
                          <a:latin typeface="Verdana" charset="0"/>
                          <a:ea typeface="宋体" charset="-122"/>
                        </a:defRPr>
                      </a:lvl5pPr>
                      <a:lvl6pPr marL="25146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6pPr>
                      <a:lvl7pPr marL="29718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7pPr>
                      <a:lvl8pPr marL="34290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8pPr>
                      <a:lvl9pPr marL="3886200" indent="-228600" eaLnBrk="0" fontAlgn="base" hangingPunct="0">
                        <a:spcBef>
                          <a:spcPct val="20000"/>
                        </a:spcBef>
                        <a:spcAft>
                          <a:spcPct val="0"/>
                        </a:spcAft>
                        <a:buClr>
                          <a:schemeClr val="tx2"/>
                        </a:buClr>
                        <a:buSzPct val="60000"/>
                        <a:buFont typeface="Wingdings" charset="2"/>
                        <a:defRPr sz="1000">
                          <a:solidFill>
                            <a:srgbClr val="000066"/>
                          </a:solidFill>
                          <a:latin typeface="Verdana" charset="0"/>
                          <a:ea typeface="宋体"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altLang="en-US" sz="1800" b="0" i="0" u="none" strike="noStrike" cap="none" normalizeH="0" baseline="0" dirty="0">
                        <a:ln>
                          <a:noFill/>
                        </a:ln>
                        <a:solidFill>
                          <a:srgbClr val="000066"/>
                        </a:solidFill>
                        <a:effectLst/>
                        <a:latin typeface="Verdana" charset="0"/>
                        <a:ea typeface="宋体"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1">
                        <a:alpha val="50195"/>
                      </a:schemeClr>
                    </a:solidFill>
                  </a:tcPr>
                </a:tc>
              </a:tr>
            </a:tbl>
          </a:graphicData>
        </a:graphic>
      </p:graphicFrame>
      <p:sp>
        <p:nvSpPr>
          <p:cNvPr id="4" name="Rectangle 32"/>
          <p:cNvSpPr>
            <a:spLocks noChangeArrowheads="1"/>
          </p:cNvSpPr>
          <p:nvPr/>
        </p:nvSpPr>
        <p:spPr bwMode="auto">
          <a:xfrm>
            <a:off x="1331640" y="3358382"/>
            <a:ext cx="533400" cy="381000"/>
          </a:xfrm>
          <a:prstGeom prst="rect">
            <a:avLst/>
          </a:prstGeom>
          <a:solidFill>
            <a:srgbClr val="C82E2E"/>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eaLnBrk="1" hangingPunct="1"/>
            <a:endParaRPr lang="en-US" altLang="en-US"/>
          </a:p>
        </p:txBody>
      </p:sp>
      <p:sp>
        <p:nvSpPr>
          <p:cNvPr id="5" name="Rectangle 33"/>
          <p:cNvSpPr>
            <a:spLocks noChangeArrowheads="1"/>
          </p:cNvSpPr>
          <p:nvPr/>
        </p:nvSpPr>
        <p:spPr bwMode="auto">
          <a:xfrm>
            <a:off x="1852582" y="3367005"/>
            <a:ext cx="533400" cy="381000"/>
          </a:xfrm>
          <a:prstGeom prst="rect">
            <a:avLst/>
          </a:prstGeom>
          <a:solidFill>
            <a:srgbClr val="C82E2E"/>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eaLnBrk="1" hangingPunct="1"/>
            <a:endParaRPr lang="en-US" altLang="en-US"/>
          </a:p>
        </p:txBody>
      </p:sp>
      <p:sp>
        <p:nvSpPr>
          <p:cNvPr id="6" name="Rectangle 35"/>
          <p:cNvSpPr>
            <a:spLocks noChangeArrowheads="1"/>
          </p:cNvSpPr>
          <p:nvPr/>
        </p:nvSpPr>
        <p:spPr bwMode="auto">
          <a:xfrm>
            <a:off x="1350690" y="3933312"/>
            <a:ext cx="533400" cy="381000"/>
          </a:xfrm>
          <a:prstGeom prst="rect">
            <a:avLst/>
          </a:prstGeom>
          <a:solidFill>
            <a:srgbClr val="C82E2E"/>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eaLnBrk="1" hangingPunct="1"/>
            <a:endParaRPr lang="en-US" altLang="en-US"/>
          </a:p>
        </p:txBody>
      </p:sp>
      <p:sp>
        <p:nvSpPr>
          <p:cNvPr id="18" name="Rectangle 34"/>
          <p:cNvSpPr>
            <a:spLocks noChangeArrowheads="1"/>
          </p:cNvSpPr>
          <p:nvPr/>
        </p:nvSpPr>
        <p:spPr bwMode="auto">
          <a:xfrm>
            <a:off x="1852582" y="3926458"/>
            <a:ext cx="533400" cy="381000"/>
          </a:xfrm>
          <a:prstGeom prst="rect">
            <a:avLst/>
          </a:prstGeom>
          <a:solidFill>
            <a:srgbClr val="C82E2E"/>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Verdana" charset="0"/>
                <a:ea typeface="宋体" charset="-122"/>
              </a:defRPr>
            </a:lvl1pPr>
            <a:lvl2pPr marL="742950" indent="-285750" eaLnBrk="0" hangingPunct="0">
              <a:defRPr>
                <a:solidFill>
                  <a:schemeClr val="tx1"/>
                </a:solidFill>
                <a:latin typeface="Verdana" charset="0"/>
                <a:ea typeface="宋体" charset="-122"/>
              </a:defRPr>
            </a:lvl2pPr>
            <a:lvl3pPr marL="1143000" indent="-228600" eaLnBrk="0" hangingPunct="0">
              <a:defRPr>
                <a:solidFill>
                  <a:schemeClr val="tx1"/>
                </a:solidFill>
                <a:latin typeface="Verdana" charset="0"/>
                <a:ea typeface="宋体" charset="-122"/>
              </a:defRPr>
            </a:lvl3pPr>
            <a:lvl4pPr marL="1600200" indent="-228600" eaLnBrk="0" hangingPunct="0">
              <a:defRPr>
                <a:solidFill>
                  <a:schemeClr val="tx1"/>
                </a:solidFill>
                <a:latin typeface="Verdana" charset="0"/>
                <a:ea typeface="宋体" charset="-122"/>
              </a:defRPr>
            </a:lvl4pPr>
            <a:lvl5pPr marL="2057400" indent="-228600" eaLnBrk="0" hangingPunct="0">
              <a:defRPr>
                <a:solidFill>
                  <a:schemeClr val="tx1"/>
                </a:solidFill>
                <a:latin typeface="Verdana" charset="0"/>
                <a:ea typeface="宋体" charset="-122"/>
              </a:defRPr>
            </a:lvl5pPr>
            <a:lvl6pPr marL="2514600" indent="-228600" algn="ctr" eaLnBrk="0" fontAlgn="base" hangingPunct="0">
              <a:spcBef>
                <a:spcPct val="0"/>
              </a:spcBef>
              <a:spcAft>
                <a:spcPct val="0"/>
              </a:spcAft>
              <a:defRPr>
                <a:solidFill>
                  <a:schemeClr val="tx1"/>
                </a:solidFill>
                <a:latin typeface="Verdana" charset="0"/>
                <a:ea typeface="宋体" charset="-122"/>
              </a:defRPr>
            </a:lvl6pPr>
            <a:lvl7pPr marL="2971800" indent="-228600" algn="ctr" eaLnBrk="0" fontAlgn="base" hangingPunct="0">
              <a:spcBef>
                <a:spcPct val="0"/>
              </a:spcBef>
              <a:spcAft>
                <a:spcPct val="0"/>
              </a:spcAft>
              <a:defRPr>
                <a:solidFill>
                  <a:schemeClr val="tx1"/>
                </a:solidFill>
                <a:latin typeface="Verdana" charset="0"/>
                <a:ea typeface="宋体" charset="-122"/>
              </a:defRPr>
            </a:lvl7pPr>
            <a:lvl8pPr marL="3429000" indent="-228600" algn="ctr" eaLnBrk="0" fontAlgn="base" hangingPunct="0">
              <a:spcBef>
                <a:spcPct val="0"/>
              </a:spcBef>
              <a:spcAft>
                <a:spcPct val="0"/>
              </a:spcAft>
              <a:defRPr>
                <a:solidFill>
                  <a:schemeClr val="tx1"/>
                </a:solidFill>
                <a:latin typeface="Verdana" charset="0"/>
                <a:ea typeface="宋体" charset="-122"/>
              </a:defRPr>
            </a:lvl8pPr>
            <a:lvl9pPr marL="3886200" indent="-228600" algn="ctr" eaLnBrk="0" fontAlgn="base" hangingPunct="0">
              <a:spcBef>
                <a:spcPct val="0"/>
              </a:spcBef>
              <a:spcAft>
                <a:spcPct val="0"/>
              </a:spcAft>
              <a:defRPr>
                <a:solidFill>
                  <a:schemeClr val="tx1"/>
                </a:solidFill>
                <a:latin typeface="Verdana" charset="0"/>
                <a:ea typeface="宋体" charset="-122"/>
              </a:defRPr>
            </a:lvl9pPr>
          </a:lstStyle>
          <a:p>
            <a:pPr eaLnBrk="1" hangingPunct="1"/>
            <a:endParaRPr lang="en-US" altLang="en-US"/>
          </a:p>
        </p:txBody>
      </p:sp>
      <p:sp>
        <p:nvSpPr>
          <p:cNvPr id="23" name="TextBox 22"/>
          <p:cNvSpPr txBox="1"/>
          <p:nvPr/>
        </p:nvSpPr>
        <p:spPr>
          <a:xfrm>
            <a:off x="7903527" y="3747203"/>
            <a:ext cx="381000" cy="400110"/>
          </a:xfrm>
          <a:prstGeom prst="rect">
            <a:avLst/>
          </a:prstGeom>
          <a:noFill/>
        </p:spPr>
        <p:txBody>
          <a:bodyPr wrap="square" rtlCol="0">
            <a:spAutoFit/>
          </a:bodyPr>
          <a:lstStyle/>
          <a:p>
            <a:r>
              <a:rPr lang="en-US" sz="2000" dirty="0" smtClean="0">
                <a:solidFill>
                  <a:srgbClr val="FF0000"/>
                </a:solidFill>
              </a:rPr>
              <a:t>X</a:t>
            </a:r>
            <a:endParaRPr lang="en-US" sz="2000" dirty="0">
              <a:solidFill>
                <a:srgbClr val="FF0000"/>
              </a:solidFill>
            </a:endParaRPr>
          </a:p>
        </p:txBody>
      </p:sp>
    </p:spTree>
    <p:extLst>
      <p:ext uri="{BB962C8B-B14F-4D97-AF65-F5344CB8AC3E}">
        <p14:creationId xmlns:p14="http://schemas.microsoft.com/office/powerpoint/2010/main" val="145506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4"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5" presetClass="exit" presetSubtype="10" fill="hold" grpId="0" nodeType="withEffect">
                                  <p:stCondLst>
                                    <p:cond delay="0"/>
                                  </p:stCondLst>
                                  <p:childTnLst>
                                    <p:animEffect transition="out" filter="checkerboard(across)">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4" grpId="0" animBg="1"/>
      <p:bldP spid="5" grpId="0" animBg="1"/>
      <p:bldP spid="6" grpId="0" animBg="1"/>
      <p:bldP spid="1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Structure</a:t>
            </a:r>
            <a:endParaRPr lang="en-US" dirty="0"/>
          </a:p>
        </p:txBody>
      </p:sp>
      <p:sp>
        <p:nvSpPr>
          <p:cNvPr id="3" name="Content Placeholder 2"/>
          <p:cNvSpPr>
            <a:spLocks noGrp="1"/>
          </p:cNvSpPr>
          <p:nvPr>
            <p:ph idx="1"/>
          </p:nvPr>
        </p:nvSpPr>
        <p:spPr/>
        <p:txBody>
          <a:bodyPr/>
          <a:lstStyle/>
          <a:p>
            <a:r>
              <a:rPr lang="en-US" dirty="0" smtClean="0"/>
              <a:t>Support prefix filter</a:t>
            </a:r>
            <a:r>
              <a:rPr lang="zh-CN" altLang="en-US" dirty="0" smtClean="0"/>
              <a:t> </a:t>
            </a:r>
            <a:r>
              <a:rPr lang="en-US" altLang="zh-CN" dirty="0" smtClean="0"/>
              <a:t>and </a:t>
            </a:r>
            <a:r>
              <a:rPr lang="en-US" altLang="zh-CN" b="1" dirty="0" smtClean="0"/>
              <a:t>length filter</a:t>
            </a:r>
          </a:p>
          <a:p>
            <a:pPr lvl="1"/>
            <a:r>
              <a:rPr lang="en-US" altLang="zh-CN" dirty="0" smtClean="0"/>
              <a:t>If the length difference between two strings are beyond a range, they cannot be similar</a:t>
            </a:r>
            <a:endParaRPr lang="en-US" dirty="0" smtClean="0"/>
          </a:p>
          <a:p>
            <a:r>
              <a:rPr lang="en-US" dirty="0" smtClean="0"/>
              <a:t>Group by length and original entity </a:t>
            </a:r>
            <a:endParaRPr lang="en-US" dirty="0"/>
          </a:p>
        </p:txBody>
      </p:sp>
      <p:pic>
        <p:nvPicPr>
          <p:cNvPr id="4" name="Picture 3"/>
          <p:cNvPicPr>
            <a:picLocks noChangeAspect="1"/>
          </p:cNvPicPr>
          <p:nvPr/>
        </p:nvPicPr>
        <p:blipFill>
          <a:blip r:embed="rId3"/>
          <a:stretch>
            <a:fillRect/>
          </a:stretch>
        </p:blipFill>
        <p:spPr>
          <a:xfrm>
            <a:off x="214282" y="2708919"/>
            <a:ext cx="8748464" cy="4122305"/>
          </a:xfrm>
          <a:prstGeom prst="rect">
            <a:avLst/>
          </a:prstGeom>
        </p:spPr>
      </p:pic>
    </p:spTree>
    <p:extLst>
      <p:ext uri="{BB962C8B-B14F-4D97-AF65-F5344CB8AC3E}">
        <p14:creationId xmlns:p14="http://schemas.microsoft.com/office/powerpoint/2010/main" val="18720502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Structure: Example</a:t>
            </a:r>
            <a:endParaRPr lang="en-US" dirty="0"/>
          </a:p>
        </p:txBody>
      </p:sp>
      <p:pic>
        <p:nvPicPr>
          <p:cNvPr id="3" name="Picture 2"/>
          <p:cNvPicPr>
            <a:picLocks noChangeAspect="1"/>
          </p:cNvPicPr>
          <p:nvPr/>
        </p:nvPicPr>
        <p:blipFill>
          <a:blip r:embed="rId3"/>
          <a:stretch>
            <a:fillRect/>
          </a:stretch>
        </p:blipFill>
        <p:spPr>
          <a:xfrm>
            <a:off x="-7810" y="1196752"/>
            <a:ext cx="9144000" cy="4577984"/>
          </a:xfrm>
          <a:prstGeom prst="rect">
            <a:avLst/>
          </a:prstGeom>
        </p:spPr>
      </p:pic>
    </p:spTree>
    <p:extLst>
      <p:ext uri="{BB962C8B-B14F-4D97-AF65-F5344CB8AC3E}">
        <p14:creationId xmlns:p14="http://schemas.microsoft.com/office/powerpoint/2010/main" val="10599603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Candidate</a:t>
            </a:r>
            <a:r>
              <a:rPr lang="zh-CN" altLang="en-US" dirty="0" smtClean="0"/>
              <a:t> </a:t>
            </a:r>
            <a:r>
              <a:rPr lang="en-US" altLang="zh-CN" dirty="0" smtClean="0"/>
              <a:t>Generation</a:t>
            </a:r>
            <a:endParaRPr lang="en-US" dirty="0"/>
          </a:p>
        </p:txBody>
      </p:sp>
      <p:sp>
        <p:nvSpPr>
          <p:cNvPr id="3" name="Content Placeholder 2"/>
          <p:cNvSpPr>
            <a:spLocks noGrp="1"/>
          </p:cNvSpPr>
          <p:nvPr>
            <p:ph idx="1"/>
          </p:nvPr>
        </p:nvSpPr>
        <p:spPr>
          <a:xfrm>
            <a:off x="214282" y="1071546"/>
            <a:ext cx="8715436" cy="5525806"/>
          </a:xfrm>
        </p:spPr>
        <p:txBody>
          <a:bodyPr>
            <a:normAutofit lnSpcReduction="10000"/>
          </a:bodyPr>
          <a:lstStyle/>
          <a:p>
            <a:r>
              <a:rPr lang="en-US" altLang="zh-CN" dirty="0" smtClean="0"/>
              <a:t>Terminology</a:t>
            </a:r>
          </a:p>
          <a:p>
            <a:endParaRPr lang="en-US" altLang="zh-CN" dirty="0"/>
          </a:p>
          <a:p>
            <a:endParaRPr lang="en-US" altLang="zh-CN" dirty="0" smtClean="0"/>
          </a:p>
          <a:p>
            <a:endParaRPr lang="en-US" altLang="zh-CN" dirty="0"/>
          </a:p>
          <a:p>
            <a:endParaRPr lang="en-US" altLang="zh-CN" dirty="0" smtClean="0"/>
          </a:p>
          <a:p>
            <a:r>
              <a:rPr lang="en-US" altLang="zh-CN" dirty="0" smtClean="0"/>
              <a:t>Naïve</a:t>
            </a:r>
            <a:r>
              <a:rPr lang="zh-CN" altLang="en-US" dirty="0" smtClean="0"/>
              <a:t> </a:t>
            </a:r>
            <a:r>
              <a:rPr lang="en-US" altLang="zh-CN" dirty="0" smtClean="0"/>
              <a:t>Approach</a:t>
            </a:r>
          </a:p>
          <a:p>
            <a:pPr lvl="1"/>
            <a:r>
              <a:rPr lang="en-US" altLang="zh-CN" dirty="0" smtClean="0"/>
              <a:t>Enumerate Substrings and apply prefix filter</a:t>
            </a:r>
          </a:p>
          <a:p>
            <a:pPr lvl="1"/>
            <a:r>
              <a:rPr lang="en-US" altLang="zh-CN" dirty="0" smtClean="0"/>
              <a:t>Bound</a:t>
            </a:r>
            <a:r>
              <a:rPr lang="zh-CN" altLang="en-US" dirty="0" smtClean="0"/>
              <a:t> </a:t>
            </a:r>
            <a:r>
              <a:rPr lang="en-US" altLang="zh-CN" dirty="0" smtClean="0"/>
              <a:t>the</a:t>
            </a:r>
            <a:r>
              <a:rPr lang="zh-CN" altLang="en-US" dirty="0" smtClean="0"/>
              <a:t> </a:t>
            </a:r>
            <a:r>
              <a:rPr lang="en-US" altLang="zh-CN" dirty="0" smtClean="0"/>
              <a:t>window</a:t>
            </a:r>
            <a:r>
              <a:rPr lang="zh-CN" altLang="en-US" dirty="0" smtClean="0"/>
              <a:t> </a:t>
            </a:r>
            <a:r>
              <a:rPr lang="en-US" altLang="zh-CN" dirty="0" smtClean="0"/>
              <a:t>size</a:t>
            </a:r>
            <a:r>
              <a:rPr lang="zh-CN" altLang="en-US" dirty="0" smtClean="0"/>
              <a:t> </a:t>
            </a:r>
            <a:r>
              <a:rPr lang="en-US" altLang="zh-CN" dirty="0" smtClean="0"/>
              <a:t>with</a:t>
            </a:r>
            <a:r>
              <a:rPr lang="zh-CN" altLang="en-US" dirty="0" smtClean="0"/>
              <a:t> </a:t>
            </a:r>
            <a:r>
              <a:rPr lang="en-US" altLang="zh-CN" dirty="0" smtClean="0"/>
              <a:t>length</a:t>
            </a:r>
            <a:r>
              <a:rPr lang="zh-CN" altLang="en-US" dirty="0" smtClean="0"/>
              <a:t> </a:t>
            </a:r>
            <a:r>
              <a:rPr lang="en-US" altLang="zh-CN" dirty="0" smtClean="0"/>
              <a:t>filter</a:t>
            </a:r>
          </a:p>
          <a:p>
            <a:r>
              <a:rPr lang="en-US" dirty="0" smtClean="0"/>
              <a:t>Improving pruning power</a:t>
            </a:r>
          </a:p>
          <a:p>
            <a:pPr lvl="1"/>
            <a:r>
              <a:rPr lang="en-US" dirty="0" smtClean="0"/>
              <a:t>Dynamic Prefix Computation</a:t>
            </a:r>
          </a:p>
          <a:p>
            <a:pPr lvl="2"/>
            <a:r>
              <a:rPr lang="en-US" dirty="0" smtClean="0"/>
              <a:t>Window Extend</a:t>
            </a:r>
          </a:p>
          <a:p>
            <a:pPr lvl="2"/>
            <a:r>
              <a:rPr lang="en-US" dirty="0" smtClean="0"/>
              <a:t>Window Migrate</a:t>
            </a:r>
          </a:p>
          <a:p>
            <a:pPr lvl="1"/>
            <a:r>
              <a:rPr lang="en-US" dirty="0" smtClean="0"/>
              <a:t>Lazy Candidate Generation</a:t>
            </a:r>
          </a:p>
          <a:p>
            <a:pPr lvl="2"/>
            <a:r>
              <a:rPr lang="en-US" dirty="0"/>
              <a:t>Core idea: Scan the inverted list for each token only </a:t>
            </a:r>
            <a:r>
              <a:rPr lang="en-US" dirty="0" smtClean="0"/>
              <a:t>once</a:t>
            </a:r>
            <a:endParaRPr lang="en-US" dirty="0"/>
          </a:p>
        </p:txBody>
      </p:sp>
      <p:sp>
        <p:nvSpPr>
          <p:cNvPr id="4" name="Rectangle 3">
            <a:extLst>
              <a:ext uri="{FF2B5EF4-FFF2-40B4-BE49-F238E27FC236}">
                <a16:creationId xmlns="" xmlns:a16="http://schemas.microsoft.com/office/drawing/2014/main" id="{856F159F-CDCF-4C46-8F32-98287093E0E8}"/>
              </a:ext>
            </a:extLst>
          </p:cNvPr>
          <p:cNvSpPr/>
          <p:nvPr/>
        </p:nvSpPr>
        <p:spPr>
          <a:xfrm>
            <a:off x="1393025" y="177190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4</a:t>
            </a:r>
          </a:p>
        </p:txBody>
      </p:sp>
      <p:sp>
        <p:nvSpPr>
          <p:cNvPr id="5" name="Rectangle 4">
            <a:extLst>
              <a:ext uri="{FF2B5EF4-FFF2-40B4-BE49-F238E27FC236}">
                <a16:creationId xmlns="" xmlns:a16="http://schemas.microsoft.com/office/drawing/2014/main" id="{8D7A5E5C-AE1B-49D5-AF34-D41E74B8E456}"/>
              </a:ext>
            </a:extLst>
          </p:cNvPr>
          <p:cNvSpPr/>
          <p:nvPr/>
        </p:nvSpPr>
        <p:spPr>
          <a:xfrm>
            <a:off x="1936036" y="177190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8</a:t>
            </a:r>
          </a:p>
        </p:txBody>
      </p:sp>
      <p:sp>
        <p:nvSpPr>
          <p:cNvPr id="6" name="Rectangle 5">
            <a:extLst>
              <a:ext uri="{FF2B5EF4-FFF2-40B4-BE49-F238E27FC236}">
                <a16:creationId xmlns="" xmlns:a16="http://schemas.microsoft.com/office/drawing/2014/main" id="{A1A69248-81FB-4097-90B7-0DD1CF3BD994}"/>
              </a:ext>
            </a:extLst>
          </p:cNvPr>
          <p:cNvSpPr/>
          <p:nvPr/>
        </p:nvSpPr>
        <p:spPr>
          <a:xfrm>
            <a:off x="2483768" y="1772816"/>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10</a:t>
            </a:r>
          </a:p>
        </p:txBody>
      </p:sp>
      <p:sp>
        <p:nvSpPr>
          <p:cNvPr id="7" name="Rectangle 6">
            <a:extLst>
              <a:ext uri="{FF2B5EF4-FFF2-40B4-BE49-F238E27FC236}">
                <a16:creationId xmlns="" xmlns:a16="http://schemas.microsoft.com/office/drawing/2014/main" id="{A28B552E-E90A-4025-9C90-30F20B27446E}"/>
              </a:ext>
            </a:extLst>
          </p:cNvPr>
          <p:cNvSpPr/>
          <p:nvPr/>
        </p:nvSpPr>
        <p:spPr>
          <a:xfrm>
            <a:off x="3026779" y="1772816"/>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8" name="Rectangle 7">
            <a:extLst>
              <a:ext uri="{FF2B5EF4-FFF2-40B4-BE49-F238E27FC236}">
                <a16:creationId xmlns="" xmlns:a16="http://schemas.microsoft.com/office/drawing/2014/main" id="{9A7EA4CE-BE07-4B5D-804B-A028BEAB7E9F}"/>
              </a:ext>
            </a:extLst>
          </p:cNvPr>
          <p:cNvSpPr/>
          <p:nvPr/>
        </p:nvSpPr>
        <p:spPr>
          <a:xfrm>
            <a:off x="3574115" y="1770990"/>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9" name="Rectangle 8">
            <a:extLst>
              <a:ext uri="{FF2B5EF4-FFF2-40B4-BE49-F238E27FC236}">
                <a16:creationId xmlns="" xmlns:a16="http://schemas.microsoft.com/office/drawing/2014/main" id="{89F39F4D-8D2D-499B-BDFB-DF2E9E90747F}"/>
              </a:ext>
            </a:extLst>
          </p:cNvPr>
          <p:cNvSpPr/>
          <p:nvPr/>
        </p:nvSpPr>
        <p:spPr>
          <a:xfrm>
            <a:off x="4107810" y="1770990"/>
            <a:ext cx="540912" cy="309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18</a:t>
            </a:r>
          </a:p>
        </p:txBody>
      </p:sp>
      <p:sp>
        <p:nvSpPr>
          <p:cNvPr id="10" name="Rectangle 9">
            <a:extLst>
              <a:ext uri="{FF2B5EF4-FFF2-40B4-BE49-F238E27FC236}">
                <a16:creationId xmlns="" xmlns:a16="http://schemas.microsoft.com/office/drawing/2014/main" id="{9983E461-AC75-40CB-9BBC-5254074CB81D}"/>
              </a:ext>
            </a:extLst>
          </p:cNvPr>
          <p:cNvSpPr/>
          <p:nvPr/>
        </p:nvSpPr>
        <p:spPr>
          <a:xfrm>
            <a:off x="4655542" y="177190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a:t>
            </a:r>
          </a:p>
        </p:txBody>
      </p:sp>
      <p:sp>
        <p:nvSpPr>
          <p:cNvPr id="11" name="Rectangle 10">
            <a:extLst>
              <a:ext uri="{FF2B5EF4-FFF2-40B4-BE49-F238E27FC236}">
                <a16:creationId xmlns="" xmlns:a16="http://schemas.microsoft.com/office/drawing/2014/main" id="{1F16BD37-57C8-4071-8D97-B63C15D217F2}"/>
              </a:ext>
            </a:extLst>
          </p:cNvPr>
          <p:cNvSpPr/>
          <p:nvPr/>
        </p:nvSpPr>
        <p:spPr>
          <a:xfrm>
            <a:off x="5198553" y="177190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20</a:t>
            </a:r>
          </a:p>
        </p:txBody>
      </p:sp>
      <p:sp>
        <p:nvSpPr>
          <p:cNvPr id="12" name="Rectangle 11">
            <a:extLst>
              <a:ext uri="{FF2B5EF4-FFF2-40B4-BE49-F238E27FC236}">
                <a16:creationId xmlns="" xmlns:a16="http://schemas.microsoft.com/office/drawing/2014/main" id="{D59541AE-4446-4849-9584-AD78EA217012}"/>
              </a:ext>
            </a:extLst>
          </p:cNvPr>
          <p:cNvSpPr/>
          <p:nvPr/>
        </p:nvSpPr>
        <p:spPr>
          <a:xfrm>
            <a:off x="5736573" y="1770990"/>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13" name="Rectangle 12">
            <a:extLst>
              <a:ext uri="{FF2B5EF4-FFF2-40B4-BE49-F238E27FC236}">
                <a16:creationId xmlns="" xmlns:a16="http://schemas.microsoft.com/office/drawing/2014/main" id="{4409DCC0-823C-4979-AA2D-433368A10F4F}"/>
              </a:ext>
            </a:extLst>
          </p:cNvPr>
          <p:cNvSpPr/>
          <p:nvPr/>
        </p:nvSpPr>
        <p:spPr>
          <a:xfrm>
            <a:off x="6279584" y="1770990"/>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14" name="Rectangle 13">
            <a:extLst>
              <a:ext uri="{FF2B5EF4-FFF2-40B4-BE49-F238E27FC236}">
                <a16:creationId xmlns="" xmlns:a16="http://schemas.microsoft.com/office/drawing/2014/main" id="{9EE1E020-63D9-44E8-AFF8-DFD7EF1D7EE3}"/>
              </a:ext>
            </a:extLst>
          </p:cNvPr>
          <p:cNvSpPr/>
          <p:nvPr/>
        </p:nvSpPr>
        <p:spPr>
          <a:xfrm>
            <a:off x="1393025" y="1672333"/>
            <a:ext cx="3868991" cy="50640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EB74B4BE-A0DF-46DF-8FBE-E4297E34A215}"/>
              </a:ext>
            </a:extLst>
          </p:cNvPr>
          <p:cNvSpPr/>
          <p:nvPr/>
        </p:nvSpPr>
        <p:spPr>
          <a:xfrm>
            <a:off x="1453236" y="1721852"/>
            <a:ext cx="1636095" cy="407365"/>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00093" y="1153782"/>
            <a:ext cx="1005403" cy="369332"/>
          </a:xfrm>
          <a:prstGeom prst="rect">
            <a:avLst/>
          </a:prstGeom>
          <a:noFill/>
        </p:spPr>
        <p:txBody>
          <a:bodyPr wrap="none" rtlCol="0">
            <a:spAutoFit/>
          </a:bodyPr>
          <a:lstStyle/>
          <a:p>
            <a:r>
              <a:rPr lang="en-US" dirty="0" smtClean="0">
                <a:solidFill>
                  <a:srgbClr val="FF0000"/>
                </a:solidFill>
              </a:rPr>
              <a:t>Window</a:t>
            </a:r>
            <a:endParaRPr lang="en-US" dirty="0">
              <a:solidFill>
                <a:srgbClr val="FF0000"/>
              </a:solidFill>
            </a:endParaRPr>
          </a:p>
        </p:txBody>
      </p:sp>
      <p:sp>
        <p:nvSpPr>
          <p:cNvPr id="17" name="TextBox 16"/>
          <p:cNvSpPr txBox="1"/>
          <p:nvPr/>
        </p:nvSpPr>
        <p:spPr>
          <a:xfrm>
            <a:off x="3054034" y="2399781"/>
            <a:ext cx="1159292" cy="369332"/>
          </a:xfrm>
          <a:prstGeom prst="rect">
            <a:avLst/>
          </a:prstGeom>
          <a:noFill/>
        </p:spPr>
        <p:txBody>
          <a:bodyPr wrap="none" rtlCol="0">
            <a:spAutoFit/>
          </a:bodyPr>
          <a:lstStyle/>
          <a:p>
            <a:r>
              <a:rPr lang="en-US" dirty="0" smtClean="0">
                <a:solidFill>
                  <a:srgbClr val="0070C0"/>
                </a:solidFill>
              </a:rPr>
              <a:t>Substring</a:t>
            </a:r>
            <a:endParaRPr lang="en-US" dirty="0">
              <a:solidFill>
                <a:srgbClr val="0070C0"/>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458" y="1141598"/>
            <a:ext cx="469900" cy="3937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950" y="2399679"/>
            <a:ext cx="431800" cy="419100"/>
          </a:xfrm>
          <a:prstGeom prst="rect">
            <a:avLst/>
          </a:prstGeom>
        </p:spPr>
      </p:pic>
      <p:sp>
        <p:nvSpPr>
          <p:cNvPr id="20" name="Rectangle 19">
            <a:extLst>
              <a:ext uri="{FF2B5EF4-FFF2-40B4-BE49-F238E27FC236}">
                <a16:creationId xmlns="" xmlns:a16="http://schemas.microsoft.com/office/drawing/2014/main" id="{EB74B4BE-A0DF-46DF-8FBE-E4297E34A215}"/>
              </a:ext>
            </a:extLst>
          </p:cNvPr>
          <p:cNvSpPr/>
          <p:nvPr/>
        </p:nvSpPr>
        <p:spPr>
          <a:xfrm>
            <a:off x="1518733" y="1721851"/>
            <a:ext cx="1975783" cy="407365"/>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395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Prefix Computation</a:t>
            </a:r>
            <a:endParaRPr lang="en-US" dirty="0"/>
          </a:p>
        </p:txBody>
      </p:sp>
      <p:sp>
        <p:nvSpPr>
          <p:cNvPr id="3" name="Content Placeholder 2"/>
          <p:cNvSpPr>
            <a:spLocks noGrp="1"/>
          </p:cNvSpPr>
          <p:nvPr>
            <p:ph idx="1"/>
          </p:nvPr>
        </p:nvSpPr>
        <p:spPr/>
        <p:txBody>
          <a:bodyPr/>
          <a:lstStyle/>
          <a:p>
            <a:r>
              <a:rPr lang="en-US" dirty="0" smtClean="0"/>
              <a:t>Window Extend</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556792"/>
            <a:ext cx="7137400" cy="1663700"/>
          </a:xfrm>
          <a:prstGeom prst="rect">
            <a:avLst/>
          </a:prstGeom>
        </p:spPr>
      </p:pic>
      <p:sp>
        <p:nvSpPr>
          <p:cNvPr id="6" name="Rectangle 5">
            <a:extLst>
              <a:ext uri="{FF2B5EF4-FFF2-40B4-BE49-F238E27FC236}">
                <a16:creationId xmlns="" xmlns:a16="http://schemas.microsoft.com/office/drawing/2014/main" id="{856F159F-CDCF-4C46-8F32-98287093E0E8}"/>
              </a:ext>
            </a:extLst>
          </p:cNvPr>
          <p:cNvSpPr/>
          <p:nvPr/>
        </p:nvSpPr>
        <p:spPr>
          <a:xfrm>
            <a:off x="1349651" y="3835204"/>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4</a:t>
            </a:r>
          </a:p>
        </p:txBody>
      </p:sp>
      <p:sp>
        <p:nvSpPr>
          <p:cNvPr id="7" name="Rectangle 6">
            <a:extLst>
              <a:ext uri="{FF2B5EF4-FFF2-40B4-BE49-F238E27FC236}">
                <a16:creationId xmlns="" xmlns:a16="http://schemas.microsoft.com/office/drawing/2014/main" id="{8D7A5E5C-AE1B-49D5-AF34-D41E74B8E456}"/>
              </a:ext>
            </a:extLst>
          </p:cNvPr>
          <p:cNvSpPr/>
          <p:nvPr/>
        </p:nvSpPr>
        <p:spPr>
          <a:xfrm>
            <a:off x="1890563" y="3816528"/>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8</a:t>
            </a:r>
          </a:p>
        </p:txBody>
      </p:sp>
      <p:sp>
        <p:nvSpPr>
          <p:cNvPr id="8" name="Rectangle 7">
            <a:extLst>
              <a:ext uri="{FF2B5EF4-FFF2-40B4-BE49-F238E27FC236}">
                <a16:creationId xmlns="" xmlns:a16="http://schemas.microsoft.com/office/drawing/2014/main" id="{A1A69248-81FB-4097-90B7-0DD1CF3BD994}"/>
              </a:ext>
            </a:extLst>
          </p:cNvPr>
          <p:cNvSpPr/>
          <p:nvPr/>
        </p:nvSpPr>
        <p:spPr>
          <a:xfrm>
            <a:off x="2438295" y="3817441"/>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10</a:t>
            </a:r>
          </a:p>
        </p:txBody>
      </p:sp>
      <p:sp>
        <p:nvSpPr>
          <p:cNvPr id="9" name="Rectangle 8">
            <a:extLst>
              <a:ext uri="{FF2B5EF4-FFF2-40B4-BE49-F238E27FC236}">
                <a16:creationId xmlns="" xmlns:a16="http://schemas.microsoft.com/office/drawing/2014/main" id="{A28B552E-E90A-4025-9C90-30F20B27446E}"/>
              </a:ext>
            </a:extLst>
          </p:cNvPr>
          <p:cNvSpPr/>
          <p:nvPr/>
        </p:nvSpPr>
        <p:spPr>
          <a:xfrm>
            <a:off x="2981306" y="3817441"/>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10" name="Rectangle 9">
            <a:extLst>
              <a:ext uri="{FF2B5EF4-FFF2-40B4-BE49-F238E27FC236}">
                <a16:creationId xmlns="" xmlns:a16="http://schemas.microsoft.com/office/drawing/2014/main" id="{9A7EA4CE-BE07-4B5D-804B-A028BEAB7E9F}"/>
              </a:ext>
            </a:extLst>
          </p:cNvPr>
          <p:cNvSpPr/>
          <p:nvPr/>
        </p:nvSpPr>
        <p:spPr>
          <a:xfrm>
            <a:off x="3519326" y="3815615"/>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11" name="Rectangle 10">
            <a:extLst>
              <a:ext uri="{FF2B5EF4-FFF2-40B4-BE49-F238E27FC236}">
                <a16:creationId xmlns="" xmlns:a16="http://schemas.microsoft.com/office/drawing/2014/main" id="{89F39F4D-8D2D-499B-BDFB-DF2E9E90747F}"/>
              </a:ext>
            </a:extLst>
          </p:cNvPr>
          <p:cNvSpPr/>
          <p:nvPr/>
        </p:nvSpPr>
        <p:spPr>
          <a:xfrm>
            <a:off x="4062337" y="3815615"/>
            <a:ext cx="540912" cy="30909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18</a:t>
            </a:r>
          </a:p>
        </p:txBody>
      </p:sp>
      <p:sp>
        <p:nvSpPr>
          <p:cNvPr id="12" name="Rectangle 11">
            <a:extLst>
              <a:ext uri="{FF2B5EF4-FFF2-40B4-BE49-F238E27FC236}">
                <a16:creationId xmlns="" xmlns:a16="http://schemas.microsoft.com/office/drawing/2014/main" id="{9983E461-AC75-40CB-9BBC-5254074CB81D}"/>
              </a:ext>
            </a:extLst>
          </p:cNvPr>
          <p:cNvSpPr/>
          <p:nvPr/>
        </p:nvSpPr>
        <p:spPr>
          <a:xfrm>
            <a:off x="4610069" y="3816528"/>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a:t>
            </a:r>
          </a:p>
        </p:txBody>
      </p:sp>
      <p:sp>
        <p:nvSpPr>
          <p:cNvPr id="13" name="Rectangle 12">
            <a:extLst>
              <a:ext uri="{FF2B5EF4-FFF2-40B4-BE49-F238E27FC236}">
                <a16:creationId xmlns="" xmlns:a16="http://schemas.microsoft.com/office/drawing/2014/main" id="{1F16BD37-57C8-4071-8D97-B63C15D217F2}"/>
              </a:ext>
            </a:extLst>
          </p:cNvPr>
          <p:cNvSpPr/>
          <p:nvPr/>
        </p:nvSpPr>
        <p:spPr>
          <a:xfrm>
            <a:off x="5153080" y="3816528"/>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20</a:t>
            </a:r>
          </a:p>
        </p:txBody>
      </p:sp>
      <p:sp>
        <p:nvSpPr>
          <p:cNvPr id="14" name="Rectangle 13">
            <a:extLst>
              <a:ext uri="{FF2B5EF4-FFF2-40B4-BE49-F238E27FC236}">
                <a16:creationId xmlns="" xmlns:a16="http://schemas.microsoft.com/office/drawing/2014/main" id="{D59541AE-4446-4849-9584-AD78EA217012}"/>
              </a:ext>
            </a:extLst>
          </p:cNvPr>
          <p:cNvSpPr/>
          <p:nvPr/>
        </p:nvSpPr>
        <p:spPr>
          <a:xfrm>
            <a:off x="5691100" y="3815615"/>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15" name="Rectangle 14">
            <a:extLst>
              <a:ext uri="{FF2B5EF4-FFF2-40B4-BE49-F238E27FC236}">
                <a16:creationId xmlns="" xmlns:a16="http://schemas.microsoft.com/office/drawing/2014/main" id="{4409DCC0-823C-4979-AA2D-433368A10F4F}"/>
              </a:ext>
            </a:extLst>
          </p:cNvPr>
          <p:cNvSpPr/>
          <p:nvPr/>
        </p:nvSpPr>
        <p:spPr>
          <a:xfrm>
            <a:off x="6234111" y="3815615"/>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16" name="Rectangle 15">
            <a:extLst>
              <a:ext uri="{FF2B5EF4-FFF2-40B4-BE49-F238E27FC236}">
                <a16:creationId xmlns="" xmlns:a16="http://schemas.microsoft.com/office/drawing/2014/main" id="{EB74B4BE-A0DF-46DF-8FBE-E4297E34A215}"/>
              </a:ext>
            </a:extLst>
          </p:cNvPr>
          <p:cNvSpPr/>
          <p:nvPr/>
        </p:nvSpPr>
        <p:spPr>
          <a:xfrm>
            <a:off x="2494440" y="3767575"/>
            <a:ext cx="1636095" cy="407365"/>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9EE1E020-63D9-44E8-AFF8-DFD7EF1D7EE3}"/>
              </a:ext>
            </a:extLst>
          </p:cNvPr>
          <p:cNvSpPr/>
          <p:nvPr/>
        </p:nvSpPr>
        <p:spPr>
          <a:xfrm>
            <a:off x="2411760" y="3705738"/>
            <a:ext cx="2250202" cy="50640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51">
            <a:extLst>
              <a:ext uri="{FF2B5EF4-FFF2-40B4-BE49-F238E27FC236}">
                <a16:creationId xmlns="" xmlns:a16="http://schemas.microsoft.com/office/drawing/2014/main" id="{60EF7432-CD22-4E25-892D-CAF717A00018}"/>
              </a:ext>
            </a:extLst>
          </p:cNvPr>
          <p:cNvSpPr/>
          <p:nvPr/>
        </p:nvSpPr>
        <p:spPr>
          <a:xfrm>
            <a:off x="4348705" y="3551062"/>
            <a:ext cx="419100" cy="323850"/>
          </a:xfrm>
          <a:custGeom>
            <a:avLst/>
            <a:gdLst>
              <a:gd name="connsiteX0" fmla="*/ 0 w 419100"/>
              <a:gd name="connsiteY0" fmla="*/ 323850 h 323850"/>
              <a:gd name="connsiteX1" fmla="*/ 104775 w 419100"/>
              <a:gd name="connsiteY1" fmla="*/ 104775 h 323850"/>
              <a:gd name="connsiteX2" fmla="*/ 419100 w 419100"/>
              <a:gd name="connsiteY2" fmla="*/ 0 h 323850"/>
            </a:gdLst>
            <a:ahLst/>
            <a:cxnLst>
              <a:cxn ang="0">
                <a:pos x="connsiteX0" y="connsiteY0"/>
              </a:cxn>
              <a:cxn ang="0">
                <a:pos x="connsiteX1" y="connsiteY1"/>
              </a:cxn>
              <a:cxn ang="0">
                <a:pos x="connsiteX2" y="connsiteY2"/>
              </a:cxn>
            </a:cxnLst>
            <a:rect l="l" t="t" r="r" b="b"/>
            <a:pathLst>
              <a:path w="419100" h="323850">
                <a:moveTo>
                  <a:pt x="0" y="323850"/>
                </a:moveTo>
                <a:cubicBezTo>
                  <a:pt x="17462" y="241300"/>
                  <a:pt x="34925" y="158750"/>
                  <a:pt x="104775" y="104775"/>
                </a:cubicBezTo>
                <a:cubicBezTo>
                  <a:pt x="174625" y="50800"/>
                  <a:pt x="296862" y="25400"/>
                  <a:pt x="419100" y="0"/>
                </a:cubicBezTo>
              </a:path>
            </a:pathLst>
          </a:custGeom>
          <a:noFill/>
          <a:ln w="19050">
            <a:solidFill>
              <a:srgbClr val="FF0000"/>
            </a:solidFill>
            <a:prstDash val="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42C288CE-C5E3-4C30-A9F5-42B614F66100}"/>
              </a:ext>
            </a:extLst>
          </p:cNvPr>
          <p:cNvSpPr/>
          <p:nvPr/>
        </p:nvSpPr>
        <p:spPr>
          <a:xfrm>
            <a:off x="4863657" y="3372259"/>
            <a:ext cx="540912" cy="309093"/>
          </a:xfrm>
          <a:prstGeom prst="rect">
            <a:avLst/>
          </a:prstGeom>
          <a:solidFill>
            <a:schemeClr val="bg1">
              <a:lumMod val="6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a:t>
            </a:r>
          </a:p>
        </p:txBody>
      </p:sp>
      <p:pic>
        <p:nvPicPr>
          <p:cNvPr id="20" name="Picture 19">
            <a:extLst>
              <a:ext uri="{FF2B5EF4-FFF2-40B4-BE49-F238E27FC236}">
                <a16:creationId xmlns="" xmlns:a16="http://schemas.microsoft.com/office/drawing/2014/main" id="{ECC4DF90-6533-45B2-8796-FEDCC429151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927807" y="4501138"/>
            <a:ext cx="3926856" cy="277333"/>
          </a:xfrm>
          <a:prstGeom prst="rect">
            <a:avLst/>
          </a:prstGeom>
        </p:spPr>
      </p:pic>
      <p:sp>
        <p:nvSpPr>
          <p:cNvPr id="21" name="Rectangle 20">
            <a:extLst>
              <a:ext uri="{FF2B5EF4-FFF2-40B4-BE49-F238E27FC236}">
                <a16:creationId xmlns="" xmlns:a16="http://schemas.microsoft.com/office/drawing/2014/main" id="{55B48A17-6E67-4C94-98CB-C6A96BD07688}"/>
              </a:ext>
            </a:extLst>
          </p:cNvPr>
          <p:cNvSpPr/>
          <p:nvPr/>
        </p:nvSpPr>
        <p:spPr>
          <a:xfrm>
            <a:off x="1367267" y="5397896"/>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4</a:t>
            </a:r>
          </a:p>
        </p:txBody>
      </p:sp>
      <p:sp>
        <p:nvSpPr>
          <p:cNvPr id="22" name="Rectangle 21">
            <a:extLst>
              <a:ext uri="{FF2B5EF4-FFF2-40B4-BE49-F238E27FC236}">
                <a16:creationId xmlns="" xmlns:a16="http://schemas.microsoft.com/office/drawing/2014/main" id="{818A0303-E5D6-4E82-A7DF-582DDE1A1E9A}"/>
              </a:ext>
            </a:extLst>
          </p:cNvPr>
          <p:cNvSpPr/>
          <p:nvPr/>
        </p:nvSpPr>
        <p:spPr>
          <a:xfrm>
            <a:off x="1470299" y="5706989"/>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1</a:t>
            </a:r>
            <a:endParaRPr lang="en-US" dirty="0"/>
          </a:p>
        </p:txBody>
      </p:sp>
      <p:sp>
        <p:nvSpPr>
          <p:cNvPr id="23" name="Rectangle 22">
            <a:extLst>
              <a:ext uri="{FF2B5EF4-FFF2-40B4-BE49-F238E27FC236}">
                <a16:creationId xmlns="" xmlns:a16="http://schemas.microsoft.com/office/drawing/2014/main" id="{B27F5BE8-778E-48BD-B62A-FAD6EA92FC6F}"/>
              </a:ext>
            </a:extLst>
          </p:cNvPr>
          <p:cNvSpPr/>
          <p:nvPr/>
        </p:nvSpPr>
        <p:spPr>
          <a:xfrm>
            <a:off x="1910278" y="5397896"/>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8</a:t>
            </a:r>
          </a:p>
        </p:txBody>
      </p:sp>
      <p:sp>
        <p:nvSpPr>
          <p:cNvPr id="24" name="Rectangle 23">
            <a:extLst>
              <a:ext uri="{FF2B5EF4-FFF2-40B4-BE49-F238E27FC236}">
                <a16:creationId xmlns="" xmlns:a16="http://schemas.microsoft.com/office/drawing/2014/main" id="{EC69CE4B-81A5-4FED-89CC-7C4DFD0B3D5B}"/>
              </a:ext>
            </a:extLst>
          </p:cNvPr>
          <p:cNvSpPr/>
          <p:nvPr/>
        </p:nvSpPr>
        <p:spPr>
          <a:xfrm>
            <a:off x="2013310" y="5706989"/>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2</a:t>
            </a:r>
            <a:endParaRPr lang="en-US" dirty="0"/>
          </a:p>
        </p:txBody>
      </p:sp>
      <p:sp>
        <p:nvSpPr>
          <p:cNvPr id="25" name="Rectangle 24">
            <a:extLst>
              <a:ext uri="{FF2B5EF4-FFF2-40B4-BE49-F238E27FC236}">
                <a16:creationId xmlns="" xmlns:a16="http://schemas.microsoft.com/office/drawing/2014/main" id="{F133FD7D-7682-4936-B1F4-2D6FDB84C78B}"/>
              </a:ext>
            </a:extLst>
          </p:cNvPr>
          <p:cNvSpPr/>
          <p:nvPr/>
        </p:nvSpPr>
        <p:spPr>
          <a:xfrm>
            <a:off x="2458010" y="5398809"/>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10</a:t>
            </a:r>
          </a:p>
        </p:txBody>
      </p:sp>
      <p:sp>
        <p:nvSpPr>
          <p:cNvPr id="26" name="Rectangle 25">
            <a:extLst>
              <a:ext uri="{FF2B5EF4-FFF2-40B4-BE49-F238E27FC236}">
                <a16:creationId xmlns="" xmlns:a16="http://schemas.microsoft.com/office/drawing/2014/main" id="{38E80527-D4D9-4994-BC1D-EDC2AF981839}"/>
              </a:ext>
            </a:extLst>
          </p:cNvPr>
          <p:cNvSpPr/>
          <p:nvPr/>
        </p:nvSpPr>
        <p:spPr>
          <a:xfrm>
            <a:off x="2561042" y="5707902"/>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3</a:t>
            </a:r>
            <a:endParaRPr lang="en-US" dirty="0"/>
          </a:p>
        </p:txBody>
      </p:sp>
      <p:sp>
        <p:nvSpPr>
          <p:cNvPr id="27" name="Rectangle 26">
            <a:extLst>
              <a:ext uri="{FF2B5EF4-FFF2-40B4-BE49-F238E27FC236}">
                <a16:creationId xmlns="" xmlns:a16="http://schemas.microsoft.com/office/drawing/2014/main" id="{A8D65ABE-7F51-4B9E-B47A-96E897B9BC24}"/>
              </a:ext>
            </a:extLst>
          </p:cNvPr>
          <p:cNvSpPr/>
          <p:nvPr/>
        </p:nvSpPr>
        <p:spPr>
          <a:xfrm>
            <a:off x="3001021" y="5398809"/>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28" name="Rectangle 27">
            <a:extLst>
              <a:ext uri="{FF2B5EF4-FFF2-40B4-BE49-F238E27FC236}">
                <a16:creationId xmlns="" xmlns:a16="http://schemas.microsoft.com/office/drawing/2014/main" id="{1004B34D-3A9A-48D7-BF95-C91C7DB5055E}"/>
              </a:ext>
            </a:extLst>
          </p:cNvPr>
          <p:cNvSpPr/>
          <p:nvPr/>
        </p:nvSpPr>
        <p:spPr>
          <a:xfrm>
            <a:off x="3104053" y="5707902"/>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4</a:t>
            </a:r>
            <a:endParaRPr lang="en-US" dirty="0"/>
          </a:p>
        </p:txBody>
      </p:sp>
      <p:sp>
        <p:nvSpPr>
          <p:cNvPr id="29" name="Rectangle 28">
            <a:extLst>
              <a:ext uri="{FF2B5EF4-FFF2-40B4-BE49-F238E27FC236}">
                <a16:creationId xmlns="" xmlns:a16="http://schemas.microsoft.com/office/drawing/2014/main" id="{CD346897-2A1B-492D-9C86-703D90961BD2}"/>
              </a:ext>
            </a:extLst>
          </p:cNvPr>
          <p:cNvSpPr/>
          <p:nvPr/>
        </p:nvSpPr>
        <p:spPr>
          <a:xfrm>
            <a:off x="3539041" y="539698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30" name="Rectangle 29">
            <a:extLst>
              <a:ext uri="{FF2B5EF4-FFF2-40B4-BE49-F238E27FC236}">
                <a16:creationId xmlns="" xmlns:a16="http://schemas.microsoft.com/office/drawing/2014/main" id="{6099C9D0-4A65-4E6A-A9F4-450AEC140DB1}"/>
              </a:ext>
            </a:extLst>
          </p:cNvPr>
          <p:cNvSpPr/>
          <p:nvPr/>
        </p:nvSpPr>
        <p:spPr>
          <a:xfrm>
            <a:off x="3642073" y="5706076"/>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5</a:t>
            </a:r>
            <a:endParaRPr lang="en-US" dirty="0"/>
          </a:p>
        </p:txBody>
      </p:sp>
      <p:sp>
        <p:nvSpPr>
          <p:cNvPr id="31" name="Rectangle 30">
            <a:extLst>
              <a:ext uri="{FF2B5EF4-FFF2-40B4-BE49-F238E27FC236}">
                <a16:creationId xmlns="" xmlns:a16="http://schemas.microsoft.com/office/drawing/2014/main" id="{A8AFA5E3-D289-453C-A9E3-9C285BB32B67}"/>
              </a:ext>
            </a:extLst>
          </p:cNvPr>
          <p:cNvSpPr/>
          <p:nvPr/>
        </p:nvSpPr>
        <p:spPr>
          <a:xfrm>
            <a:off x="4082052" y="539698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18</a:t>
            </a:r>
          </a:p>
        </p:txBody>
      </p:sp>
      <p:sp>
        <p:nvSpPr>
          <p:cNvPr id="32" name="Rectangle 31">
            <a:extLst>
              <a:ext uri="{FF2B5EF4-FFF2-40B4-BE49-F238E27FC236}">
                <a16:creationId xmlns="" xmlns:a16="http://schemas.microsoft.com/office/drawing/2014/main" id="{7E8A10E8-8ACF-45AD-BF52-A758996D03B3}"/>
              </a:ext>
            </a:extLst>
          </p:cNvPr>
          <p:cNvSpPr/>
          <p:nvPr/>
        </p:nvSpPr>
        <p:spPr>
          <a:xfrm>
            <a:off x="4185084" y="5706076"/>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6</a:t>
            </a:r>
            <a:endParaRPr lang="en-US" dirty="0"/>
          </a:p>
        </p:txBody>
      </p:sp>
      <p:sp>
        <p:nvSpPr>
          <p:cNvPr id="33" name="Rectangle 32">
            <a:extLst>
              <a:ext uri="{FF2B5EF4-FFF2-40B4-BE49-F238E27FC236}">
                <a16:creationId xmlns="" xmlns:a16="http://schemas.microsoft.com/office/drawing/2014/main" id="{ECBFA55E-F33F-4988-854C-52CE9194363B}"/>
              </a:ext>
            </a:extLst>
          </p:cNvPr>
          <p:cNvSpPr/>
          <p:nvPr/>
        </p:nvSpPr>
        <p:spPr>
          <a:xfrm>
            <a:off x="4629784" y="5397896"/>
            <a:ext cx="540912" cy="30909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a:t>
            </a:r>
          </a:p>
        </p:txBody>
      </p:sp>
      <p:sp>
        <p:nvSpPr>
          <p:cNvPr id="34" name="Rectangle 33">
            <a:extLst>
              <a:ext uri="{FF2B5EF4-FFF2-40B4-BE49-F238E27FC236}">
                <a16:creationId xmlns="" xmlns:a16="http://schemas.microsoft.com/office/drawing/2014/main" id="{23F61CD1-6B80-419E-9594-DC457EA880FE}"/>
              </a:ext>
            </a:extLst>
          </p:cNvPr>
          <p:cNvSpPr/>
          <p:nvPr/>
        </p:nvSpPr>
        <p:spPr>
          <a:xfrm>
            <a:off x="4732816" y="5706989"/>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7</a:t>
            </a:r>
            <a:endParaRPr lang="en-US" dirty="0"/>
          </a:p>
        </p:txBody>
      </p:sp>
      <p:sp>
        <p:nvSpPr>
          <p:cNvPr id="35" name="Rectangle 34">
            <a:extLst>
              <a:ext uri="{FF2B5EF4-FFF2-40B4-BE49-F238E27FC236}">
                <a16:creationId xmlns="" xmlns:a16="http://schemas.microsoft.com/office/drawing/2014/main" id="{C004465A-8C47-432F-B510-61404E8345BA}"/>
              </a:ext>
            </a:extLst>
          </p:cNvPr>
          <p:cNvSpPr/>
          <p:nvPr/>
        </p:nvSpPr>
        <p:spPr>
          <a:xfrm>
            <a:off x="5172795" y="5397896"/>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20</a:t>
            </a:r>
          </a:p>
        </p:txBody>
      </p:sp>
      <p:sp>
        <p:nvSpPr>
          <p:cNvPr id="36" name="Rectangle 35">
            <a:extLst>
              <a:ext uri="{FF2B5EF4-FFF2-40B4-BE49-F238E27FC236}">
                <a16:creationId xmlns="" xmlns:a16="http://schemas.microsoft.com/office/drawing/2014/main" id="{2F36B070-7FCC-48E5-92FD-8E1EA2067CBF}"/>
              </a:ext>
            </a:extLst>
          </p:cNvPr>
          <p:cNvSpPr/>
          <p:nvPr/>
        </p:nvSpPr>
        <p:spPr>
          <a:xfrm>
            <a:off x="5275827" y="5706989"/>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8</a:t>
            </a:r>
            <a:endParaRPr lang="en-US" dirty="0"/>
          </a:p>
        </p:txBody>
      </p:sp>
      <p:sp>
        <p:nvSpPr>
          <p:cNvPr id="37" name="Rectangle 36">
            <a:extLst>
              <a:ext uri="{FF2B5EF4-FFF2-40B4-BE49-F238E27FC236}">
                <a16:creationId xmlns="" xmlns:a16="http://schemas.microsoft.com/office/drawing/2014/main" id="{5A21D27E-AA42-4DB4-B090-B541CD040C7D}"/>
              </a:ext>
            </a:extLst>
          </p:cNvPr>
          <p:cNvSpPr/>
          <p:nvPr/>
        </p:nvSpPr>
        <p:spPr>
          <a:xfrm>
            <a:off x="5710815" y="539698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38" name="Rectangle 37">
            <a:extLst>
              <a:ext uri="{FF2B5EF4-FFF2-40B4-BE49-F238E27FC236}">
                <a16:creationId xmlns="" xmlns:a16="http://schemas.microsoft.com/office/drawing/2014/main" id="{366EB13A-567F-4815-8EC8-DB3402BE1E69}"/>
              </a:ext>
            </a:extLst>
          </p:cNvPr>
          <p:cNvSpPr/>
          <p:nvPr/>
        </p:nvSpPr>
        <p:spPr>
          <a:xfrm>
            <a:off x="5813847" y="5706076"/>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9</a:t>
            </a:r>
            <a:endParaRPr lang="en-US" dirty="0"/>
          </a:p>
        </p:txBody>
      </p:sp>
      <p:sp>
        <p:nvSpPr>
          <p:cNvPr id="39" name="Rectangle 38">
            <a:extLst>
              <a:ext uri="{FF2B5EF4-FFF2-40B4-BE49-F238E27FC236}">
                <a16:creationId xmlns="" xmlns:a16="http://schemas.microsoft.com/office/drawing/2014/main" id="{F2FE23A1-1E4C-47B9-8649-FBE0C0365C5A}"/>
              </a:ext>
            </a:extLst>
          </p:cNvPr>
          <p:cNvSpPr/>
          <p:nvPr/>
        </p:nvSpPr>
        <p:spPr>
          <a:xfrm>
            <a:off x="6253826" y="539698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40" name="Rectangle 39">
            <a:extLst>
              <a:ext uri="{FF2B5EF4-FFF2-40B4-BE49-F238E27FC236}">
                <a16:creationId xmlns="" xmlns:a16="http://schemas.microsoft.com/office/drawing/2014/main" id="{4BF73534-17BC-476C-BA0C-6316F133F2B0}"/>
              </a:ext>
            </a:extLst>
          </p:cNvPr>
          <p:cNvSpPr/>
          <p:nvPr/>
        </p:nvSpPr>
        <p:spPr>
          <a:xfrm>
            <a:off x="6318758" y="5706076"/>
            <a:ext cx="44114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10</a:t>
            </a:r>
            <a:endParaRPr lang="en-US" dirty="0"/>
          </a:p>
        </p:txBody>
      </p:sp>
      <p:sp>
        <p:nvSpPr>
          <p:cNvPr id="41" name="Rectangle 40">
            <a:extLst>
              <a:ext uri="{FF2B5EF4-FFF2-40B4-BE49-F238E27FC236}">
                <a16:creationId xmlns="" xmlns:a16="http://schemas.microsoft.com/office/drawing/2014/main" id="{F689082C-7E02-40CD-97D3-A06E550080D8}"/>
              </a:ext>
            </a:extLst>
          </p:cNvPr>
          <p:cNvSpPr/>
          <p:nvPr/>
        </p:nvSpPr>
        <p:spPr>
          <a:xfrm>
            <a:off x="2514155" y="5348943"/>
            <a:ext cx="2167522" cy="407365"/>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AC98CA0B-9E24-4AA2-B3E9-D52E4FDE3408}"/>
              </a:ext>
            </a:extLst>
          </p:cNvPr>
          <p:cNvSpPr/>
          <p:nvPr/>
        </p:nvSpPr>
        <p:spPr>
          <a:xfrm>
            <a:off x="2431475" y="5287106"/>
            <a:ext cx="2809518" cy="50640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53">
            <a:extLst>
              <a:ext uri="{FF2B5EF4-FFF2-40B4-BE49-F238E27FC236}">
                <a16:creationId xmlns="" xmlns:a16="http://schemas.microsoft.com/office/drawing/2014/main" id="{7C9CC742-F14A-4302-A225-9EAF6658A530}"/>
              </a:ext>
            </a:extLst>
          </p:cNvPr>
          <p:cNvSpPr/>
          <p:nvPr/>
        </p:nvSpPr>
        <p:spPr>
          <a:xfrm>
            <a:off x="4909332" y="5131517"/>
            <a:ext cx="419100" cy="323850"/>
          </a:xfrm>
          <a:custGeom>
            <a:avLst/>
            <a:gdLst>
              <a:gd name="connsiteX0" fmla="*/ 0 w 419100"/>
              <a:gd name="connsiteY0" fmla="*/ 323850 h 323850"/>
              <a:gd name="connsiteX1" fmla="*/ 104775 w 419100"/>
              <a:gd name="connsiteY1" fmla="*/ 104775 h 323850"/>
              <a:gd name="connsiteX2" fmla="*/ 419100 w 419100"/>
              <a:gd name="connsiteY2" fmla="*/ 0 h 323850"/>
            </a:gdLst>
            <a:ahLst/>
            <a:cxnLst>
              <a:cxn ang="0">
                <a:pos x="connsiteX0" y="connsiteY0"/>
              </a:cxn>
              <a:cxn ang="0">
                <a:pos x="connsiteX1" y="connsiteY1"/>
              </a:cxn>
              <a:cxn ang="0">
                <a:pos x="connsiteX2" y="connsiteY2"/>
              </a:cxn>
            </a:cxnLst>
            <a:rect l="l" t="t" r="r" b="b"/>
            <a:pathLst>
              <a:path w="419100" h="323850">
                <a:moveTo>
                  <a:pt x="0" y="323850"/>
                </a:moveTo>
                <a:cubicBezTo>
                  <a:pt x="17462" y="241300"/>
                  <a:pt x="34925" y="158750"/>
                  <a:pt x="104775" y="104775"/>
                </a:cubicBezTo>
                <a:cubicBezTo>
                  <a:pt x="174625" y="50800"/>
                  <a:pt x="296862" y="25400"/>
                  <a:pt x="419100" y="0"/>
                </a:cubicBezTo>
              </a:path>
            </a:pathLst>
          </a:custGeom>
          <a:noFill/>
          <a:ln w="19050">
            <a:solidFill>
              <a:srgbClr val="FF0000"/>
            </a:solidFill>
            <a:prstDash val="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AFE59A7E-A809-4459-95CA-F467C097D4DC}"/>
              </a:ext>
            </a:extLst>
          </p:cNvPr>
          <p:cNvSpPr/>
          <p:nvPr/>
        </p:nvSpPr>
        <p:spPr>
          <a:xfrm>
            <a:off x="5424284" y="4952714"/>
            <a:ext cx="540912" cy="309093"/>
          </a:xfrm>
          <a:prstGeom prst="rect">
            <a:avLst/>
          </a:prstGeom>
          <a:solidFill>
            <a:schemeClr val="bg1">
              <a:lumMod val="6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10</a:t>
            </a:r>
          </a:p>
        </p:txBody>
      </p:sp>
      <p:pic>
        <p:nvPicPr>
          <p:cNvPr id="45" name="Picture 44">
            <a:extLst>
              <a:ext uri="{FF2B5EF4-FFF2-40B4-BE49-F238E27FC236}">
                <a16:creationId xmlns="" xmlns:a16="http://schemas.microsoft.com/office/drawing/2014/main" id="{337D75B3-3F58-4E1F-B0FF-E71B906C1FEC}"/>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124953" y="6028170"/>
            <a:ext cx="3935999" cy="277333"/>
          </a:xfrm>
          <a:prstGeom prst="rect">
            <a:avLst/>
          </a:prstGeom>
        </p:spPr>
      </p:pic>
    </p:spTree>
    <p:extLst>
      <p:ext uri="{BB962C8B-B14F-4D97-AF65-F5344CB8AC3E}">
        <p14:creationId xmlns:p14="http://schemas.microsoft.com/office/powerpoint/2010/main" val="10164738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Prefix Computation</a:t>
            </a:r>
            <a:endParaRPr lang="en-US" dirty="0"/>
          </a:p>
        </p:txBody>
      </p:sp>
      <p:sp>
        <p:nvSpPr>
          <p:cNvPr id="3" name="Content Placeholder 2"/>
          <p:cNvSpPr>
            <a:spLocks noGrp="1"/>
          </p:cNvSpPr>
          <p:nvPr>
            <p:ph idx="1"/>
          </p:nvPr>
        </p:nvSpPr>
        <p:spPr/>
        <p:txBody>
          <a:bodyPr/>
          <a:lstStyle/>
          <a:p>
            <a:r>
              <a:rPr lang="en-US" dirty="0" smtClean="0"/>
              <a:t>Window Migrate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628800"/>
            <a:ext cx="7086600" cy="1714500"/>
          </a:xfrm>
          <a:prstGeom prst="rect">
            <a:avLst/>
          </a:prstGeom>
        </p:spPr>
      </p:pic>
      <p:sp>
        <p:nvSpPr>
          <p:cNvPr id="6" name="Rectangle 5">
            <a:extLst>
              <a:ext uri="{FF2B5EF4-FFF2-40B4-BE49-F238E27FC236}">
                <a16:creationId xmlns="" xmlns:a16="http://schemas.microsoft.com/office/drawing/2014/main" id="{8D983B6A-4409-43A0-98FB-02D1E4EB42F4}"/>
              </a:ext>
            </a:extLst>
          </p:cNvPr>
          <p:cNvSpPr/>
          <p:nvPr/>
        </p:nvSpPr>
        <p:spPr>
          <a:xfrm>
            <a:off x="1364693" y="4509120"/>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4</a:t>
            </a:r>
          </a:p>
        </p:txBody>
      </p:sp>
      <p:sp>
        <p:nvSpPr>
          <p:cNvPr id="7" name="Rectangle 6">
            <a:extLst>
              <a:ext uri="{FF2B5EF4-FFF2-40B4-BE49-F238E27FC236}">
                <a16:creationId xmlns="" xmlns:a16="http://schemas.microsoft.com/office/drawing/2014/main" id="{2AB7FE24-E5A8-4BB8-88C7-6FB2B08EF91A}"/>
              </a:ext>
            </a:extLst>
          </p:cNvPr>
          <p:cNvSpPr/>
          <p:nvPr/>
        </p:nvSpPr>
        <p:spPr>
          <a:xfrm>
            <a:off x="1467725" y="4818213"/>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1</a:t>
            </a:r>
            <a:endParaRPr lang="en-US" dirty="0"/>
          </a:p>
        </p:txBody>
      </p:sp>
      <p:sp>
        <p:nvSpPr>
          <p:cNvPr id="8" name="Rectangle 7">
            <a:extLst>
              <a:ext uri="{FF2B5EF4-FFF2-40B4-BE49-F238E27FC236}">
                <a16:creationId xmlns="" xmlns:a16="http://schemas.microsoft.com/office/drawing/2014/main" id="{6588EF74-1E25-4D88-9C9B-2CC3B6E542DB}"/>
              </a:ext>
            </a:extLst>
          </p:cNvPr>
          <p:cNvSpPr/>
          <p:nvPr/>
        </p:nvSpPr>
        <p:spPr>
          <a:xfrm>
            <a:off x="1907704" y="4509120"/>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8</a:t>
            </a:r>
          </a:p>
        </p:txBody>
      </p:sp>
      <p:sp>
        <p:nvSpPr>
          <p:cNvPr id="9" name="Rectangle 8">
            <a:extLst>
              <a:ext uri="{FF2B5EF4-FFF2-40B4-BE49-F238E27FC236}">
                <a16:creationId xmlns="" xmlns:a16="http://schemas.microsoft.com/office/drawing/2014/main" id="{A197ECE1-D710-4C6A-8D2D-9DB17F7303BC}"/>
              </a:ext>
            </a:extLst>
          </p:cNvPr>
          <p:cNvSpPr/>
          <p:nvPr/>
        </p:nvSpPr>
        <p:spPr>
          <a:xfrm>
            <a:off x="2010736" y="4818213"/>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2</a:t>
            </a:r>
            <a:endParaRPr lang="en-US" dirty="0"/>
          </a:p>
        </p:txBody>
      </p:sp>
      <p:sp>
        <p:nvSpPr>
          <p:cNvPr id="10" name="Rectangle 9">
            <a:extLst>
              <a:ext uri="{FF2B5EF4-FFF2-40B4-BE49-F238E27FC236}">
                <a16:creationId xmlns="" xmlns:a16="http://schemas.microsoft.com/office/drawing/2014/main" id="{73EFECBB-287B-43C5-B5C0-3E884736D9BD}"/>
              </a:ext>
            </a:extLst>
          </p:cNvPr>
          <p:cNvSpPr/>
          <p:nvPr/>
        </p:nvSpPr>
        <p:spPr>
          <a:xfrm>
            <a:off x="2455436" y="4510033"/>
            <a:ext cx="540912" cy="30909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10</a:t>
            </a:r>
          </a:p>
        </p:txBody>
      </p:sp>
      <p:sp>
        <p:nvSpPr>
          <p:cNvPr id="11" name="Rectangle 10">
            <a:extLst>
              <a:ext uri="{FF2B5EF4-FFF2-40B4-BE49-F238E27FC236}">
                <a16:creationId xmlns="" xmlns:a16="http://schemas.microsoft.com/office/drawing/2014/main" id="{25938217-190D-4DB8-9658-D6AAB54DDAE9}"/>
              </a:ext>
            </a:extLst>
          </p:cNvPr>
          <p:cNvSpPr/>
          <p:nvPr/>
        </p:nvSpPr>
        <p:spPr>
          <a:xfrm>
            <a:off x="2558468" y="4819126"/>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3</a:t>
            </a:r>
            <a:endParaRPr lang="en-US" dirty="0"/>
          </a:p>
        </p:txBody>
      </p:sp>
      <p:sp>
        <p:nvSpPr>
          <p:cNvPr id="12" name="Rectangle 11">
            <a:extLst>
              <a:ext uri="{FF2B5EF4-FFF2-40B4-BE49-F238E27FC236}">
                <a16:creationId xmlns="" xmlns:a16="http://schemas.microsoft.com/office/drawing/2014/main" id="{19694D11-1DB2-4853-99F1-340B547F4336}"/>
              </a:ext>
            </a:extLst>
          </p:cNvPr>
          <p:cNvSpPr/>
          <p:nvPr/>
        </p:nvSpPr>
        <p:spPr>
          <a:xfrm>
            <a:off x="2998447" y="4510033"/>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13" name="Rectangle 12">
            <a:extLst>
              <a:ext uri="{FF2B5EF4-FFF2-40B4-BE49-F238E27FC236}">
                <a16:creationId xmlns="" xmlns:a16="http://schemas.microsoft.com/office/drawing/2014/main" id="{559580DA-9FB4-47EB-B730-1B8E4F9F912E}"/>
              </a:ext>
            </a:extLst>
          </p:cNvPr>
          <p:cNvSpPr/>
          <p:nvPr/>
        </p:nvSpPr>
        <p:spPr>
          <a:xfrm>
            <a:off x="3101479" y="4819126"/>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4</a:t>
            </a:r>
            <a:endParaRPr lang="en-US" dirty="0"/>
          </a:p>
        </p:txBody>
      </p:sp>
      <p:sp>
        <p:nvSpPr>
          <p:cNvPr id="14" name="Rectangle 13">
            <a:extLst>
              <a:ext uri="{FF2B5EF4-FFF2-40B4-BE49-F238E27FC236}">
                <a16:creationId xmlns="" xmlns:a16="http://schemas.microsoft.com/office/drawing/2014/main" id="{5B0D5999-F167-4BB3-87E6-D69F9B736A1E}"/>
              </a:ext>
            </a:extLst>
          </p:cNvPr>
          <p:cNvSpPr/>
          <p:nvPr/>
        </p:nvSpPr>
        <p:spPr>
          <a:xfrm>
            <a:off x="3536467" y="4508207"/>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15" name="Rectangle 14">
            <a:extLst>
              <a:ext uri="{FF2B5EF4-FFF2-40B4-BE49-F238E27FC236}">
                <a16:creationId xmlns="" xmlns:a16="http://schemas.microsoft.com/office/drawing/2014/main" id="{CE66FDF7-5E6B-420A-86A5-FFC322C891BE}"/>
              </a:ext>
            </a:extLst>
          </p:cNvPr>
          <p:cNvSpPr/>
          <p:nvPr/>
        </p:nvSpPr>
        <p:spPr>
          <a:xfrm>
            <a:off x="3639499" y="4817300"/>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5</a:t>
            </a:r>
            <a:endParaRPr lang="en-US" dirty="0"/>
          </a:p>
        </p:txBody>
      </p:sp>
      <p:sp>
        <p:nvSpPr>
          <p:cNvPr id="16" name="Rectangle 15">
            <a:extLst>
              <a:ext uri="{FF2B5EF4-FFF2-40B4-BE49-F238E27FC236}">
                <a16:creationId xmlns="" xmlns:a16="http://schemas.microsoft.com/office/drawing/2014/main" id="{C3F4FCEB-9C47-4C68-85B6-11A3677449FB}"/>
              </a:ext>
            </a:extLst>
          </p:cNvPr>
          <p:cNvSpPr/>
          <p:nvPr/>
        </p:nvSpPr>
        <p:spPr>
          <a:xfrm>
            <a:off x="4079478" y="4508207"/>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18</a:t>
            </a:r>
          </a:p>
        </p:txBody>
      </p:sp>
      <p:sp>
        <p:nvSpPr>
          <p:cNvPr id="17" name="Rectangle 16">
            <a:extLst>
              <a:ext uri="{FF2B5EF4-FFF2-40B4-BE49-F238E27FC236}">
                <a16:creationId xmlns="" xmlns:a16="http://schemas.microsoft.com/office/drawing/2014/main" id="{F429D255-C9E4-4128-960B-BF6DC9B6029E}"/>
              </a:ext>
            </a:extLst>
          </p:cNvPr>
          <p:cNvSpPr/>
          <p:nvPr/>
        </p:nvSpPr>
        <p:spPr>
          <a:xfrm>
            <a:off x="4182510" y="4817300"/>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6</a:t>
            </a:r>
            <a:endParaRPr lang="en-US" dirty="0"/>
          </a:p>
        </p:txBody>
      </p:sp>
      <p:sp>
        <p:nvSpPr>
          <p:cNvPr id="18" name="Rectangle 17">
            <a:extLst>
              <a:ext uri="{FF2B5EF4-FFF2-40B4-BE49-F238E27FC236}">
                <a16:creationId xmlns="" xmlns:a16="http://schemas.microsoft.com/office/drawing/2014/main" id="{89B989D7-DDDA-4DCE-A66D-8C0B3871B983}"/>
              </a:ext>
            </a:extLst>
          </p:cNvPr>
          <p:cNvSpPr/>
          <p:nvPr/>
        </p:nvSpPr>
        <p:spPr>
          <a:xfrm>
            <a:off x="4627210" y="4509120"/>
            <a:ext cx="540912" cy="30909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a:t>
            </a:r>
          </a:p>
        </p:txBody>
      </p:sp>
      <p:sp>
        <p:nvSpPr>
          <p:cNvPr id="19" name="Rectangle 18">
            <a:extLst>
              <a:ext uri="{FF2B5EF4-FFF2-40B4-BE49-F238E27FC236}">
                <a16:creationId xmlns="" xmlns:a16="http://schemas.microsoft.com/office/drawing/2014/main" id="{DA4B5943-7B62-400A-84FF-EF9082AFD25F}"/>
              </a:ext>
            </a:extLst>
          </p:cNvPr>
          <p:cNvSpPr/>
          <p:nvPr/>
        </p:nvSpPr>
        <p:spPr>
          <a:xfrm>
            <a:off x="4730242" y="4818213"/>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7</a:t>
            </a:r>
            <a:endParaRPr lang="en-US" dirty="0"/>
          </a:p>
        </p:txBody>
      </p:sp>
      <p:sp>
        <p:nvSpPr>
          <p:cNvPr id="20" name="Rectangle 19">
            <a:extLst>
              <a:ext uri="{FF2B5EF4-FFF2-40B4-BE49-F238E27FC236}">
                <a16:creationId xmlns="" xmlns:a16="http://schemas.microsoft.com/office/drawing/2014/main" id="{FB6F7879-8664-4726-9412-A7A003314ED0}"/>
              </a:ext>
            </a:extLst>
          </p:cNvPr>
          <p:cNvSpPr/>
          <p:nvPr/>
        </p:nvSpPr>
        <p:spPr>
          <a:xfrm>
            <a:off x="5170221" y="4509120"/>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20</a:t>
            </a:r>
          </a:p>
        </p:txBody>
      </p:sp>
      <p:sp>
        <p:nvSpPr>
          <p:cNvPr id="21" name="Rectangle 20">
            <a:extLst>
              <a:ext uri="{FF2B5EF4-FFF2-40B4-BE49-F238E27FC236}">
                <a16:creationId xmlns="" xmlns:a16="http://schemas.microsoft.com/office/drawing/2014/main" id="{D4C213E4-F883-4564-BE13-858D3228B4E5}"/>
              </a:ext>
            </a:extLst>
          </p:cNvPr>
          <p:cNvSpPr/>
          <p:nvPr/>
        </p:nvSpPr>
        <p:spPr>
          <a:xfrm>
            <a:off x="5273253" y="4818213"/>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8</a:t>
            </a:r>
            <a:endParaRPr lang="en-US" dirty="0"/>
          </a:p>
        </p:txBody>
      </p:sp>
      <p:sp>
        <p:nvSpPr>
          <p:cNvPr id="22" name="Rectangle 21">
            <a:extLst>
              <a:ext uri="{FF2B5EF4-FFF2-40B4-BE49-F238E27FC236}">
                <a16:creationId xmlns="" xmlns:a16="http://schemas.microsoft.com/office/drawing/2014/main" id="{6C21BD3C-704A-45F9-9E48-3E322FB53A17}"/>
              </a:ext>
            </a:extLst>
          </p:cNvPr>
          <p:cNvSpPr/>
          <p:nvPr/>
        </p:nvSpPr>
        <p:spPr>
          <a:xfrm>
            <a:off x="5708241" y="4508207"/>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3</a:t>
            </a:r>
          </a:p>
        </p:txBody>
      </p:sp>
      <p:sp>
        <p:nvSpPr>
          <p:cNvPr id="23" name="Rectangle 22">
            <a:extLst>
              <a:ext uri="{FF2B5EF4-FFF2-40B4-BE49-F238E27FC236}">
                <a16:creationId xmlns="" xmlns:a16="http://schemas.microsoft.com/office/drawing/2014/main" id="{F48A3EEF-072D-493A-9901-00F83F3B8843}"/>
              </a:ext>
            </a:extLst>
          </p:cNvPr>
          <p:cNvSpPr/>
          <p:nvPr/>
        </p:nvSpPr>
        <p:spPr>
          <a:xfrm>
            <a:off x="5811273" y="4817300"/>
            <a:ext cx="31290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9</a:t>
            </a:r>
            <a:endParaRPr lang="en-US" dirty="0"/>
          </a:p>
        </p:txBody>
      </p:sp>
      <p:sp>
        <p:nvSpPr>
          <p:cNvPr id="24" name="Rectangle 23">
            <a:extLst>
              <a:ext uri="{FF2B5EF4-FFF2-40B4-BE49-F238E27FC236}">
                <a16:creationId xmlns="" xmlns:a16="http://schemas.microsoft.com/office/drawing/2014/main" id="{628919D4-E394-4318-BEBD-15602423D6AB}"/>
              </a:ext>
            </a:extLst>
          </p:cNvPr>
          <p:cNvSpPr/>
          <p:nvPr/>
        </p:nvSpPr>
        <p:spPr>
          <a:xfrm>
            <a:off x="6251252" y="4508207"/>
            <a:ext cx="540912" cy="309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6</a:t>
            </a:r>
          </a:p>
        </p:txBody>
      </p:sp>
      <p:sp>
        <p:nvSpPr>
          <p:cNvPr id="25" name="Rectangle 24">
            <a:extLst>
              <a:ext uri="{FF2B5EF4-FFF2-40B4-BE49-F238E27FC236}">
                <a16:creationId xmlns="" xmlns:a16="http://schemas.microsoft.com/office/drawing/2014/main" id="{900189C6-C740-45D2-BC49-C2DBA441A6F9}"/>
              </a:ext>
            </a:extLst>
          </p:cNvPr>
          <p:cNvSpPr/>
          <p:nvPr/>
        </p:nvSpPr>
        <p:spPr>
          <a:xfrm>
            <a:off x="6316184" y="4817300"/>
            <a:ext cx="441146"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10</a:t>
            </a:r>
            <a:endParaRPr lang="en-US" dirty="0"/>
          </a:p>
        </p:txBody>
      </p:sp>
      <p:sp>
        <p:nvSpPr>
          <p:cNvPr id="26" name="Rectangle 25">
            <a:extLst>
              <a:ext uri="{FF2B5EF4-FFF2-40B4-BE49-F238E27FC236}">
                <a16:creationId xmlns="" xmlns:a16="http://schemas.microsoft.com/office/drawing/2014/main" id="{2F619939-BB6E-4CCF-A8F3-7673EFF925B1}"/>
              </a:ext>
            </a:extLst>
          </p:cNvPr>
          <p:cNvSpPr/>
          <p:nvPr/>
        </p:nvSpPr>
        <p:spPr>
          <a:xfrm>
            <a:off x="2386474" y="4460167"/>
            <a:ext cx="2292629" cy="407365"/>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046A0ED4-88B9-482C-AE6D-6605417331A6}"/>
              </a:ext>
            </a:extLst>
          </p:cNvPr>
          <p:cNvSpPr/>
          <p:nvPr/>
        </p:nvSpPr>
        <p:spPr>
          <a:xfrm>
            <a:off x="2936305" y="4398330"/>
            <a:ext cx="2302113" cy="50640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79">
            <a:extLst>
              <a:ext uri="{FF2B5EF4-FFF2-40B4-BE49-F238E27FC236}">
                <a16:creationId xmlns="" xmlns:a16="http://schemas.microsoft.com/office/drawing/2014/main" id="{1AF5551D-4E52-4131-ACD1-8827308F5BEB}"/>
              </a:ext>
            </a:extLst>
          </p:cNvPr>
          <p:cNvSpPr/>
          <p:nvPr/>
        </p:nvSpPr>
        <p:spPr>
          <a:xfrm>
            <a:off x="4906758" y="4242741"/>
            <a:ext cx="419100" cy="323850"/>
          </a:xfrm>
          <a:custGeom>
            <a:avLst/>
            <a:gdLst>
              <a:gd name="connsiteX0" fmla="*/ 0 w 419100"/>
              <a:gd name="connsiteY0" fmla="*/ 323850 h 323850"/>
              <a:gd name="connsiteX1" fmla="*/ 104775 w 419100"/>
              <a:gd name="connsiteY1" fmla="*/ 104775 h 323850"/>
              <a:gd name="connsiteX2" fmla="*/ 419100 w 419100"/>
              <a:gd name="connsiteY2" fmla="*/ 0 h 323850"/>
            </a:gdLst>
            <a:ahLst/>
            <a:cxnLst>
              <a:cxn ang="0">
                <a:pos x="connsiteX0" y="connsiteY0"/>
              </a:cxn>
              <a:cxn ang="0">
                <a:pos x="connsiteX1" y="connsiteY1"/>
              </a:cxn>
              <a:cxn ang="0">
                <a:pos x="connsiteX2" y="connsiteY2"/>
              </a:cxn>
            </a:cxnLst>
            <a:rect l="l" t="t" r="r" b="b"/>
            <a:pathLst>
              <a:path w="419100" h="323850">
                <a:moveTo>
                  <a:pt x="0" y="323850"/>
                </a:moveTo>
                <a:cubicBezTo>
                  <a:pt x="17462" y="241300"/>
                  <a:pt x="34925" y="158750"/>
                  <a:pt x="104775" y="104775"/>
                </a:cubicBezTo>
                <a:cubicBezTo>
                  <a:pt x="174625" y="50800"/>
                  <a:pt x="296862" y="25400"/>
                  <a:pt x="419100" y="0"/>
                </a:cubicBezTo>
              </a:path>
            </a:pathLst>
          </a:custGeom>
          <a:noFill/>
          <a:ln w="19050">
            <a:solidFill>
              <a:srgbClr val="FF0000"/>
            </a:solidFill>
            <a:prstDash val="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11634983-0937-4D12-8A0D-D1112C7E40CB}"/>
              </a:ext>
            </a:extLst>
          </p:cNvPr>
          <p:cNvSpPr/>
          <p:nvPr/>
        </p:nvSpPr>
        <p:spPr>
          <a:xfrm>
            <a:off x="5421710" y="4063938"/>
            <a:ext cx="540912" cy="309093"/>
          </a:xfrm>
          <a:prstGeom prst="rect">
            <a:avLst/>
          </a:prstGeom>
          <a:solidFill>
            <a:schemeClr val="bg1">
              <a:lumMod val="6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10</a:t>
            </a:r>
          </a:p>
        </p:txBody>
      </p:sp>
      <p:pic>
        <p:nvPicPr>
          <p:cNvPr id="30" name="Picture 29">
            <a:extLst>
              <a:ext uri="{FF2B5EF4-FFF2-40B4-BE49-F238E27FC236}">
                <a16:creationId xmlns="" xmlns:a16="http://schemas.microsoft.com/office/drawing/2014/main" id="{A231F743-0774-4031-B578-A2385EF436F8}"/>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093650" y="5171114"/>
            <a:ext cx="3980188" cy="277333"/>
          </a:xfrm>
          <a:prstGeom prst="rect">
            <a:avLst/>
          </a:prstGeom>
        </p:spPr>
      </p:pic>
      <p:sp>
        <p:nvSpPr>
          <p:cNvPr id="31" name="Freeform: Shape 82">
            <a:extLst>
              <a:ext uri="{FF2B5EF4-FFF2-40B4-BE49-F238E27FC236}">
                <a16:creationId xmlns="" xmlns:a16="http://schemas.microsoft.com/office/drawing/2014/main" id="{5819E8F6-289D-4963-A30E-2D5211F7CD3B}"/>
              </a:ext>
            </a:extLst>
          </p:cNvPr>
          <p:cNvSpPr/>
          <p:nvPr/>
        </p:nvSpPr>
        <p:spPr>
          <a:xfrm>
            <a:off x="2772770" y="4206887"/>
            <a:ext cx="419100" cy="323850"/>
          </a:xfrm>
          <a:custGeom>
            <a:avLst/>
            <a:gdLst>
              <a:gd name="connsiteX0" fmla="*/ 0 w 419100"/>
              <a:gd name="connsiteY0" fmla="*/ 323850 h 323850"/>
              <a:gd name="connsiteX1" fmla="*/ 104775 w 419100"/>
              <a:gd name="connsiteY1" fmla="*/ 104775 h 323850"/>
              <a:gd name="connsiteX2" fmla="*/ 419100 w 419100"/>
              <a:gd name="connsiteY2" fmla="*/ 0 h 323850"/>
            </a:gdLst>
            <a:ahLst/>
            <a:cxnLst>
              <a:cxn ang="0">
                <a:pos x="connsiteX0" y="connsiteY0"/>
              </a:cxn>
              <a:cxn ang="0">
                <a:pos x="connsiteX1" y="connsiteY1"/>
              </a:cxn>
              <a:cxn ang="0">
                <a:pos x="connsiteX2" y="connsiteY2"/>
              </a:cxn>
            </a:cxnLst>
            <a:rect l="l" t="t" r="r" b="b"/>
            <a:pathLst>
              <a:path w="419100" h="323850">
                <a:moveTo>
                  <a:pt x="0" y="323850"/>
                </a:moveTo>
                <a:cubicBezTo>
                  <a:pt x="17462" y="241300"/>
                  <a:pt x="34925" y="158750"/>
                  <a:pt x="104775" y="104775"/>
                </a:cubicBezTo>
                <a:cubicBezTo>
                  <a:pt x="174625" y="50800"/>
                  <a:pt x="296862" y="25400"/>
                  <a:pt x="419100" y="0"/>
                </a:cubicBezTo>
              </a:path>
            </a:pathLst>
          </a:custGeom>
          <a:noFill/>
          <a:ln w="19050">
            <a:solidFill>
              <a:srgbClr val="FF0000"/>
            </a:solidFill>
            <a:prstDash val="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94EEE16E-65AA-4E01-A7EE-559DF003AD61}"/>
              </a:ext>
            </a:extLst>
          </p:cNvPr>
          <p:cNvSpPr/>
          <p:nvPr/>
        </p:nvSpPr>
        <p:spPr>
          <a:xfrm>
            <a:off x="3287722" y="4028084"/>
            <a:ext cx="540912" cy="309093"/>
          </a:xfrm>
          <a:prstGeom prst="rect">
            <a:avLst/>
          </a:prstGeom>
          <a:solidFill>
            <a:schemeClr val="accent4">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1</a:t>
            </a:r>
          </a:p>
        </p:txBody>
      </p:sp>
    </p:spTree>
    <p:extLst>
      <p:ext uri="{BB962C8B-B14F-4D97-AF65-F5344CB8AC3E}">
        <p14:creationId xmlns:p14="http://schemas.microsoft.com/office/powerpoint/2010/main" val="9483509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a:xfrm>
            <a:off x="755576" y="1700808"/>
            <a:ext cx="8174142" cy="4371398"/>
          </a:xfrm>
        </p:spPr>
        <p:txBody>
          <a:bodyPr>
            <a:normAutofit/>
          </a:bodyPr>
          <a:lstStyle/>
          <a:p>
            <a:r>
              <a:rPr lang="en-US" altLang="ko-KR" dirty="0" smtClean="0">
                <a:solidFill>
                  <a:srgbClr val="FF0000"/>
                </a:solidFill>
              </a:rPr>
              <a:t>Motivation</a:t>
            </a:r>
          </a:p>
          <a:p>
            <a:r>
              <a:rPr lang="en-US" altLang="ko-KR" dirty="0" smtClean="0"/>
              <a:t>Preliminaries</a:t>
            </a:r>
          </a:p>
          <a:p>
            <a:r>
              <a:rPr lang="en-US" altLang="ko-KR" dirty="0" smtClean="0"/>
              <a:t>Framework and Techniques</a:t>
            </a:r>
          </a:p>
          <a:p>
            <a:r>
              <a:rPr lang="en-US" altLang="ko-KR" dirty="0" smtClean="0"/>
              <a:t>Experiments</a:t>
            </a:r>
          </a:p>
          <a:p>
            <a:r>
              <a:rPr lang="en-US" altLang="ko-KR" dirty="0" smtClean="0"/>
              <a:t>Conclusion</a:t>
            </a:r>
          </a:p>
          <a:p>
            <a:endParaRPr lang="en-US" altLang="ko-KR" dirty="0"/>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9021289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a:xfrm>
            <a:off x="755576" y="1700808"/>
            <a:ext cx="8174142" cy="4371398"/>
          </a:xfrm>
        </p:spPr>
        <p:txBody>
          <a:bodyPr>
            <a:normAutofit/>
          </a:bodyPr>
          <a:lstStyle/>
          <a:p>
            <a:r>
              <a:rPr lang="en-US" altLang="ko-KR" dirty="0" smtClean="0"/>
              <a:t>Motivation</a:t>
            </a:r>
          </a:p>
          <a:p>
            <a:r>
              <a:rPr lang="en-US" altLang="ko-KR" dirty="0"/>
              <a:t>Preliminaries</a:t>
            </a:r>
          </a:p>
          <a:p>
            <a:r>
              <a:rPr lang="en-US" altLang="ko-KR" dirty="0"/>
              <a:t>Framework and Techniques</a:t>
            </a:r>
          </a:p>
          <a:p>
            <a:r>
              <a:rPr lang="en-US" altLang="ko-KR" dirty="0" smtClean="0">
                <a:solidFill>
                  <a:srgbClr val="FF0000"/>
                </a:solidFill>
              </a:rPr>
              <a:t>Experiments</a:t>
            </a:r>
          </a:p>
          <a:p>
            <a:r>
              <a:rPr lang="en-US" altLang="ko-KR" dirty="0" smtClean="0"/>
              <a:t>Conclusion</a:t>
            </a:r>
          </a:p>
          <a:p>
            <a:endParaRPr lang="en-US" altLang="ko-KR" dirty="0"/>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15503445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3" name="Content Placeholder 2"/>
          <p:cNvSpPr>
            <a:spLocks noGrp="1"/>
          </p:cNvSpPr>
          <p:nvPr>
            <p:ph idx="1"/>
          </p:nvPr>
        </p:nvSpPr>
        <p:spPr/>
        <p:txBody>
          <a:bodyPr/>
          <a:lstStyle/>
          <a:p>
            <a:r>
              <a:rPr lang="en-US" dirty="0" smtClean="0"/>
              <a:t>Real world datasets</a:t>
            </a:r>
          </a:p>
          <a:p>
            <a:endParaRPr lang="en-US" dirty="0"/>
          </a:p>
          <a:p>
            <a:endParaRPr lang="en-US" dirty="0" smtClean="0"/>
          </a:p>
          <a:p>
            <a:endParaRPr lang="en-US" dirty="0" smtClean="0"/>
          </a:p>
          <a:p>
            <a:endParaRPr lang="en-US" dirty="0" smtClean="0"/>
          </a:p>
          <a:p>
            <a:r>
              <a:rPr lang="en-US" dirty="0" smtClean="0"/>
              <a:t>Environment</a:t>
            </a:r>
          </a:p>
          <a:p>
            <a:pPr lvl="1"/>
            <a:r>
              <a:rPr lang="en-US" dirty="0"/>
              <a:t>C++, </a:t>
            </a:r>
            <a:r>
              <a:rPr lang="hr-HR" dirty="0"/>
              <a:t>GCC 4.8.4.</a:t>
            </a:r>
          </a:p>
          <a:p>
            <a:pPr lvl="1"/>
            <a:r>
              <a:rPr lang="hr-HR" dirty="0"/>
              <a:t>16GB RAM, </a:t>
            </a:r>
            <a:r>
              <a:rPr lang="hr-HR" dirty="0" err="1"/>
              <a:t>Ubuntu</a:t>
            </a:r>
            <a:r>
              <a:rPr lang="hr-HR" dirty="0"/>
              <a:t> </a:t>
            </a:r>
            <a:r>
              <a:rPr lang="hr-HR" dirty="0" smtClean="0"/>
              <a:t>14.04</a:t>
            </a:r>
            <a:endParaRPr lang="en-US" dirty="0" smtClean="0"/>
          </a:p>
          <a:p>
            <a:r>
              <a:rPr lang="en-US" dirty="0" smtClean="0"/>
              <a:t>Evaluation metrics</a:t>
            </a:r>
          </a:p>
          <a:p>
            <a:pPr lvl="1"/>
            <a:r>
              <a:rPr lang="en-US" dirty="0" smtClean="0"/>
              <a:t>Effectiveness: </a:t>
            </a:r>
            <a:r>
              <a:rPr lang="en-US" b="1" dirty="0" smtClean="0"/>
              <a:t>P</a:t>
            </a:r>
            <a:r>
              <a:rPr lang="en-US" dirty="0" smtClean="0"/>
              <a:t>recision</a:t>
            </a:r>
            <a:r>
              <a:rPr lang="en-US" dirty="0"/>
              <a:t>, </a:t>
            </a:r>
            <a:r>
              <a:rPr lang="en-US" b="1" dirty="0"/>
              <a:t>R</a:t>
            </a:r>
            <a:r>
              <a:rPr lang="en-US" dirty="0"/>
              <a:t>ecall, </a:t>
            </a:r>
            <a:r>
              <a:rPr lang="en-US" b="1" dirty="0"/>
              <a:t>F</a:t>
            </a:r>
            <a:r>
              <a:rPr lang="en-US" dirty="0"/>
              <a:t>1 </a:t>
            </a:r>
            <a:r>
              <a:rPr lang="en-US" dirty="0" smtClean="0"/>
              <a:t>score</a:t>
            </a:r>
          </a:p>
          <a:p>
            <a:pPr lvl="1"/>
            <a:r>
              <a:rPr lang="en-US" dirty="0" smtClean="0"/>
              <a:t>Efficiency: </a:t>
            </a:r>
            <a:r>
              <a:rPr lang="en-US" altLang="zh-CN" dirty="0" smtClean="0"/>
              <a:t>Query</a:t>
            </a:r>
            <a:r>
              <a:rPr lang="zh-CN" altLang="en-US" dirty="0" smtClean="0"/>
              <a:t> </a:t>
            </a:r>
            <a:r>
              <a:rPr lang="en-US" altLang="zh-CN" dirty="0" smtClean="0"/>
              <a:t>Time</a:t>
            </a:r>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0808"/>
            <a:ext cx="5905500" cy="1358900"/>
          </a:xfrm>
          <a:prstGeom prst="rect">
            <a:avLst/>
          </a:prstGeom>
        </p:spPr>
      </p:pic>
    </p:spTree>
    <p:extLst>
      <p:ext uri="{BB962C8B-B14F-4D97-AF65-F5344CB8AC3E}">
        <p14:creationId xmlns:p14="http://schemas.microsoft.com/office/powerpoint/2010/main" val="15370996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a:t>
            </a:r>
            <a:endParaRPr lang="en-US" dirty="0"/>
          </a:p>
        </p:txBody>
      </p:sp>
      <p:sp>
        <p:nvSpPr>
          <p:cNvPr id="3" name="Content Placeholder 2"/>
          <p:cNvSpPr>
            <a:spLocks noGrp="1"/>
          </p:cNvSpPr>
          <p:nvPr>
            <p:ph idx="1"/>
          </p:nvPr>
        </p:nvSpPr>
        <p:spPr/>
        <p:txBody>
          <a:bodyPr/>
          <a:lstStyle/>
          <a:p>
            <a:r>
              <a:rPr lang="en-US" dirty="0" smtClean="0"/>
              <a:t>Baseline methods</a:t>
            </a:r>
          </a:p>
          <a:p>
            <a:pPr lvl="1"/>
            <a:r>
              <a:rPr lang="en-US" dirty="0" err="1"/>
              <a:t>Jaccard</a:t>
            </a:r>
            <a:endParaRPr lang="en-US" dirty="0"/>
          </a:p>
          <a:p>
            <a:pPr lvl="1"/>
            <a:r>
              <a:rPr lang="en-US" dirty="0"/>
              <a:t>Fuzzy </a:t>
            </a:r>
            <a:r>
              <a:rPr lang="en-US" dirty="0" err="1" smtClean="0"/>
              <a:t>Jaccard</a:t>
            </a:r>
            <a:r>
              <a:rPr lang="en-US" altLang="zh-CN" dirty="0" smtClean="0"/>
              <a:t>(FJ)</a:t>
            </a:r>
            <a:r>
              <a:rPr lang="zh-CN" altLang="en-US" dirty="0" smtClean="0"/>
              <a:t> </a:t>
            </a:r>
            <a:r>
              <a:rPr lang="en-US" altLang="zh-CN" dirty="0" smtClean="0"/>
              <a:t>[Wang</a:t>
            </a:r>
            <a:r>
              <a:rPr lang="zh-CN" altLang="en-US" dirty="0" smtClean="0"/>
              <a:t> </a:t>
            </a:r>
            <a:r>
              <a:rPr lang="en-US" altLang="zh-CN" dirty="0" smtClean="0"/>
              <a:t>et</a:t>
            </a:r>
            <a:r>
              <a:rPr lang="zh-CN" altLang="en-US" dirty="0" smtClean="0"/>
              <a:t> </a:t>
            </a:r>
            <a:r>
              <a:rPr lang="en-US" altLang="zh-CN" dirty="0" smtClean="0"/>
              <a:t>al.</a:t>
            </a:r>
            <a:r>
              <a:rPr lang="zh-CN" altLang="en-US" dirty="0" smtClean="0"/>
              <a:t> </a:t>
            </a:r>
            <a:r>
              <a:rPr lang="en-US" altLang="zh-CN" dirty="0" smtClean="0"/>
              <a:t>2011]</a:t>
            </a:r>
            <a:r>
              <a:rPr lang="en-US" dirty="0" smtClean="0"/>
              <a:t>: </a:t>
            </a:r>
            <a:r>
              <a:rPr lang="en-US" dirty="0"/>
              <a:t>considering edit </a:t>
            </a:r>
            <a:r>
              <a:rPr lang="en-US" dirty="0" smtClean="0"/>
              <a:t>similarity</a:t>
            </a:r>
          </a:p>
          <a:p>
            <a:r>
              <a:rPr lang="en-US" dirty="0" smtClean="0"/>
              <a:t>Sample Ground Truth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924944"/>
            <a:ext cx="5140580" cy="2640902"/>
          </a:xfrm>
          <a:prstGeom prst="rect">
            <a:avLst/>
          </a:prstGeom>
        </p:spPr>
      </p:pic>
    </p:spTree>
    <p:extLst>
      <p:ext uri="{BB962C8B-B14F-4D97-AF65-F5344CB8AC3E}">
        <p14:creationId xmlns:p14="http://schemas.microsoft.com/office/powerpoint/2010/main" val="1151642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Effectiveness</a:t>
            </a:r>
            <a:endParaRPr lang="en-US" dirty="0"/>
          </a:p>
        </p:txBody>
      </p:sp>
      <p:sp>
        <p:nvSpPr>
          <p:cNvPr id="3" name="Content Placeholder 2"/>
          <p:cNvSpPr>
            <a:spLocks noGrp="1"/>
          </p:cNvSpPr>
          <p:nvPr>
            <p:ph idx="1"/>
          </p:nvPr>
        </p:nvSpPr>
        <p:spPr>
          <a:xfrm>
            <a:off x="179512" y="1124744"/>
            <a:ext cx="8715436" cy="5000660"/>
          </a:xfrm>
        </p:spPr>
        <p:txBody>
          <a:bodyPr/>
          <a:lstStyle/>
          <a:p>
            <a:r>
              <a:rPr lang="en-US" altLang="zh-CN" dirty="0" smtClean="0"/>
              <a:t>Results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700808"/>
            <a:ext cx="6218873" cy="2736304"/>
          </a:xfrm>
          <a:prstGeom prst="rect">
            <a:avLst/>
          </a:prstGeom>
        </p:spPr>
      </p:pic>
      <p:sp>
        <p:nvSpPr>
          <p:cNvPr id="7" name="TextBox 9"/>
          <p:cNvSpPr txBox="1"/>
          <p:nvPr/>
        </p:nvSpPr>
        <p:spPr>
          <a:xfrm>
            <a:off x="1258516" y="4967210"/>
            <a:ext cx="4452143" cy="1123712"/>
          </a:xfrm>
          <a:prstGeom prst="wedgeRoundRectCallout">
            <a:avLst>
              <a:gd name="adj1" fmla="val -1808"/>
              <a:gd name="adj2" fmla="val -75473"/>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smtClean="0"/>
              <a:t>Our</a:t>
            </a:r>
            <a:r>
              <a:rPr lang="zh-CN" altLang="en-US" sz="2000" dirty="0" smtClean="0"/>
              <a:t> </a:t>
            </a:r>
            <a:r>
              <a:rPr lang="en-US" altLang="zh-CN" sz="2000" dirty="0" smtClean="0"/>
              <a:t>method</a:t>
            </a:r>
            <a:r>
              <a:rPr lang="zh-CN" altLang="en-US" sz="2000" dirty="0" smtClean="0"/>
              <a:t> </a:t>
            </a:r>
            <a:r>
              <a:rPr lang="en-US" altLang="zh-CN" sz="2000" dirty="0" smtClean="0"/>
              <a:t>has the best performance since it can capture the semantics contained in synonym rules</a:t>
            </a:r>
          </a:p>
        </p:txBody>
      </p:sp>
    </p:spTree>
    <p:extLst>
      <p:ext uri="{BB962C8B-B14F-4D97-AF65-F5344CB8AC3E}">
        <p14:creationId xmlns:p14="http://schemas.microsoft.com/office/powerpoint/2010/main" val="9296381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Efficiency:</a:t>
            </a:r>
            <a:r>
              <a:rPr lang="zh-CN" altLang="en-US" dirty="0" smtClean="0"/>
              <a:t> </a:t>
            </a:r>
            <a:r>
              <a:rPr lang="en-US" altLang="zh-CN" dirty="0" smtClean="0"/>
              <a:t>end-to-end</a:t>
            </a:r>
            <a:r>
              <a:rPr lang="zh-CN" altLang="en-US" dirty="0" smtClean="0"/>
              <a:t> </a:t>
            </a:r>
            <a:r>
              <a:rPr lang="en-US" altLang="zh-CN" dirty="0" smtClean="0"/>
              <a:t>result</a:t>
            </a:r>
            <a:endParaRPr lang="en-US" dirty="0"/>
          </a:p>
        </p:txBody>
      </p:sp>
      <p:sp>
        <p:nvSpPr>
          <p:cNvPr id="3" name="Content Placeholder 2"/>
          <p:cNvSpPr>
            <a:spLocks noGrp="1"/>
          </p:cNvSpPr>
          <p:nvPr>
            <p:ph idx="1"/>
          </p:nvPr>
        </p:nvSpPr>
        <p:spPr/>
        <p:txBody>
          <a:bodyPr/>
          <a:lstStyle/>
          <a:p>
            <a:r>
              <a:rPr lang="en-US" altLang="zh-CN" dirty="0" smtClean="0"/>
              <a:t>Extending</a:t>
            </a:r>
            <a:r>
              <a:rPr lang="zh-CN" altLang="en-US" dirty="0" smtClean="0"/>
              <a:t> </a:t>
            </a:r>
            <a:r>
              <a:rPr lang="en-US" altLang="zh-CN" dirty="0" smtClean="0"/>
              <a:t>state-of-the-art</a:t>
            </a:r>
            <a:r>
              <a:rPr lang="zh-CN" altLang="en-US" dirty="0" smtClean="0"/>
              <a:t> </a:t>
            </a:r>
            <a:r>
              <a:rPr lang="en-US" altLang="zh-CN" dirty="0" smtClean="0"/>
              <a:t>methods</a:t>
            </a:r>
          </a:p>
          <a:p>
            <a:pPr lvl="1"/>
            <a:r>
              <a:rPr lang="en-US" altLang="zh-CN" dirty="0" err="1" smtClean="0"/>
              <a:t>FaerieR</a:t>
            </a:r>
            <a:r>
              <a:rPr lang="zh-CN" altLang="en-US" dirty="0" smtClean="0"/>
              <a:t> </a:t>
            </a:r>
            <a:r>
              <a:rPr lang="en-US" altLang="zh-CN" dirty="0" smtClean="0"/>
              <a:t>[Deng</a:t>
            </a:r>
            <a:r>
              <a:rPr lang="zh-CN" altLang="en-US" dirty="0" smtClean="0"/>
              <a:t> </a:t>
            </a:r>
            <a:r>
              <a:rPr lang="en-US" altLang="zh-CN" dirty="0" smtClean="0"/>
              <a:t>et</a:t>
            </a:r>
            <a:r>
              <a:rPr lang="zh-CN" altLang="en-US" dirty="0" smtClean="0"/>
              <a:t> </a:t>
            </a:r>
            <a:r>
              <a:rPr lang="en-US" altLang="zh-CN" dirty="0" smtClean="0"/>
              <a:t>al.</a:t>
            </a:r>
            <a:r>
              <a:rPr lang="zh-CN" altLang="en-US" dirty="0" smtClean="0"/>
              <a:t> </a:t>
            </a:r>
            <a:r>
              <a:rPr lang="en-US" altLang="zh-CN" dirty="0" smtClean="0"/>
              <a:t>2015]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079626"/>
            <a:ext cx="3672408" cy="3256664"/>
          </a:xfrm>
          <a:prstGeom prst="rect">
            <a:avLst/>
          </a:prstGeom>
        </p:spPr>
      </p:pic>
      <p:sp>
        <p:nvSpPr>
          <p:cNvPr id="7" name="TextBox 9"/>
          <p:cNvSpPr txBox="1"/>
          <p:nvPr/>
        </p:nvSpPr>
        <p:spPr>
          <a:xfrm>
            <a:off x="971600" y="5510350"/>
            <a:ext cx="4452143" cy="1123712"/>
          </a:xfrm>
          <a:prstGeom prst="wedgeRoundRectCallout">
            <a:avLst>
              <a:gd name="adj1" fmla="val -1808"/>
              <a:gd name="adj2" fmla="val -75473"/>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smtClean="0"/>
              <a:t>Our</a:t>
            </a:r>
            <a:r>
              <a:rPr lang="zh-CN" altLang="en-US" sz="2000" dirty="0" smtClean="0"/>
              <a:t> </a:t>
            </a:r>
            <a:r>
              <a:rPr lang="en-US" altLang="zh-CN" sz="2000" dirty="0" smtClean="0"/>
              <a:t>method</a:t>
            </a:r>
            <a:r>
              <a:rPr lang="zh-CN" altLang="en-US" sz="2000" dirty="0" smtClean="0"/>
              <a:t> </a:t>
            </a:r>
            <a:r>
              <a:rPr lang="en-US" altLang="zh-CN" sz="2000" dirty="0" smtClean="0"/>
              <a:t>outperforms</a:t>
            </a:r>
            <a:r>
              <a:rPr lang="zh-CN" altLang="en-US" sz="2000" dirty="0" smtClean="0"/>
              <a:t> </a:t>
            </a:r>
            <a:r>
              <a:rPr lang="en-US" altLang="zh-CN" sz="2000" dirty="0" smtClean="0"/>
              <a:t>the</a:t>
            </a:r>
            <a:r>
              <a:rPr lang="zh-CN" altLang="en-US" sz="2000" dirty="0" smtClean="0"/>
              <a:t> </a:t>
            </a:r>
            <a:r>
              <a:rPr lang="en-US" altLang="zh-CN" sz="2000" dirty="0" smtClean="0"/>
              <a:t>best</a:t>
            </a:r>
            <a:r>
              <a:rPr lang="zh-CN" altLang="en-US" sz="2000" dirty="0" smtClean="0"/>
              <a:t> </a:t>
            </a:r>
            <a:r>
              <a:rPr lang="en-US" altLang="zh-CN" sz="2000" dirty="0" smtClean="0"/>
              <a:t>existing</a:t>
            </a:r>
            <a:r>
              <a:rPr lang="zh-CN" altLang="en-US" sz="2000" dirty="0" smtClean="0"/>
              <a:t> </a:t>
            </a:r>
            <a:r>
              <a:rPr lang="en-US" altLang="zh-CN" sz="2000" dirty="0" smtClean="0"/>
              <a:t>method</a:t>
            </a:r>
            <a:r>
              <a:rPr lang="zh-CN" altLang="en-US" sz="2000" dirty="0" smtClean="0"/>
              <a:t> </a:t>
            </a:r>
            <a:r>
              <a:rPr lang="en-US" altLang="zh-CN" sz="2000" dirty="0" smtClean="0"/>
              <a:t>by</a:t>
            </a:r>
            <a:r>
              <a:rPr lang="zh-CN" altLang="en-US" sz="2000" dirty="0" smtClean="0"/>
              <a:t> </a:t>
            </a:r>
            <a:r>
              <a:rPr lang="en-US" altLang="zh-CN" sz="2000" dirty="0" smtClean="0"/>
              <a:t>one</a:t>
            </a:r>
            <a:r>
              <a:rPr lang="zh-CN" altLang="en-US" sz="2000" dirty="0" smtClean="0"/>
              <a:t> </a:t>
            </a:r>
            <a:r>
              <a:rPr lang="en-US" altLang="zh-CN" sz="2000" dirty="0" smtClean="0"/>
              <a:t>to</a:t>
            </a:r>
            <a:r>
              <a:rPr lang="zh-CN" altLang="en-US" sz="2000" dirty="0" smtClean="0"/>
              <a:t> </a:t>
            </a:r>
            <a:r>
              <a:rPr lang="en-US" altLang="zh-CN" sz="2000" dirty="0" smtClean="0"/>
              <a:t>two</a:t>
            </a:r>
            <a:r>
              <a:rPr lang="zh-CN" altLang="en-US" sz="2000" dirty="0" smtClean="0"/>
              <a:t> </a:t>
            </a:r>
            <a:r>
              <a:rPr lang="en-US" altLang="zh-CN" sz="2000" dirty="0" smtClean="0"/>
              <a:t>orders</a:t>
            </a:r>
            <a:r>
              <a:rPr lang="zh-CN" altLang="en-US" sz="2000" dirty="0" smtClean="0"/>
              <a:t> </a:t>
            </a:r>
            <a:r>
              <a:rPr lang="en-US" altLang="zh-CN" sz="2000" dirty="0" smtClean="0"/>
              <a:t>of</a:t>
            </a:r>
            <a:r>
              <a:rPr lang="zh-CN" altLang="en-US" sz="2000" dirty="0" smtClean="0"/>
              <a:t> </a:t>
            </a:r>
            <a:r>
              <a:rPr lang="en-US" altLang="zh-CN" sz="2000" dirty="0" smtClean="0"/>
              <a:t>magnitude</a:t>
            </a:r>
          </a:p>
        </p:txBody>
      </p:sp>
    </p:spTree>
    <p:extLst>
      <p:ext uri="{BB962C8B-B14F-4D97-AF65-F5344CB8AC3E}">
        <p14:creationId xmlns:p14="http://schemas.microsoft.com/office/powerpoint/2010/main" val="15008475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Efficiency:</a:t>
            </a:r>
            <a:r>
              <a:rPr lang="zh-CN" altLang="en-US" dirty="0" smtClean="0"/>
              <a:t> </a:t>
            </a:r>
            <a:r>
              <a:rPr lang="en-US" altLang="zh-CN" dirty="0" smtClean="0"/>
              <a:t>filtering</a:t>
            </a:r>
            <a:r>
              <a:rPr lang="zh-CN" altLang="en-US" dirty="0" smtClean="0"/>
              <a:t> </a:t>
            </a:r>
            <a:r>
              <a:rPr lang="en-US" altLang="zh-CN" dirty="0" smtClean="0"/>
              <a:t>methods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6415"/>
            <a:ext cx="3589365" cy="29705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646138"/>
            <a:ext cx="3617789" cy="3091061"/>
          </a:xfrm>
          <a:prstGeom prst="rect">
            <a:avLst/>
          </a:prstGeom>
        </p:spPr>
      </p:pic>
      <p:sp>
        <p:nvSpPr>
          <p:cNvPr id="8" name="TextBox 7"/>
          <p:cNvSpPr txBox="1"/>
          <p:nvPr/>
        </p:nvSpPr>
        <p:spPr>
          <a:xfrm>
            <a:off x="1403648" y="4739112"/>
            <a:ext cx="2296591" cy="369332"/>
          </a:xfrm>
          <a:prstGeom prst="rect">
            <a:avLst/>
          </a:prstGeom>
          <a:noFill/>
        </p:spPr>
        <p:txBody>
          <a:bodyPr wrap="none" rtlCol="0">
            <a:spAutoFit/>
          </a:bodyPr>
          <a:lstStyle/>
          <a:p>
            <a:r>
              <a:rPr lang="en-US" altLang="zh-CN" dirty="0" smtClean="0"/>
              <a:t>Average</a:t>
            </a:r>
            <a:r>
              <a:rPr lang="zh-CN" altLang="en-US" dirty="0" smtClean="0"/>
              <a:t> </a:t>
            </a:r>
            <a:r>
              <a:rPr lang="en-US" altLang="zh-CN" dirty="0" smtClean="0"/>
              <a:t>Query</a:t>
            </a:r>
            <a:r>
              <a:rPr lang="zh-CN" altLang="en-US" dirty="0" smtClean="0"/>
              <a:t> </a:t>
            </a:r>
            <a:r>
              <a:rPr lang="en-US" altLang="zh-CN" dirty="0" smtClean="0"/>
              <a:t>Time</a:t>
            </a:r>
            <a:endParaRPr lang="en-US" dirty="0"/>
          </a:p>
        </p:txBody>
      </p:sp>
      <p:sp>
        <p:nvSpPr>
          <p:cNvPr id="9" name="TextBox 8"/>
          <p:cNvSpPr txBox="1"/>
          <p:nvPr/>
        </p:nvSpPr>
        <p:spPr>
          <a:xfrm>
            <a:off x="5292080" y="4737199"/>
            <a:ext cx="2941959" cy="369332"/>
          </a:xfrm>
          <a:prstGeom prst="rect">
            <a:avLst/>
          </a:prstGeom>
          <a:noFill/>
        </p:spPr>
        <p:txBody>
          <a:bodyPr wrap="none" rtlCol="0">
            <a:spAutoFit/>
          </a:bodyPr>
          <a:lstStyle/>
          <a:p>
            <a:r>
              <a:rPr lang="en-US" altLang="zh-CN" dirty="0" smtClean="0"/>
              <a:t>Number</a:t>
            </a:r>
            <a:r>
              <a:rPr lang="zh-CN" altLang="en-US" dirty="0" smtClean="0"/>
              <a:t> </a:t>
            </a:r>
            <a:r>
              <a:rPr lang="en-US" altLang="zh-CN" dirty="0" smtClean="0"/>
              <a:t>of</a:t>
            </a:r>
            <a:r>
              <a:rPr lang="zh-CN" altLang="en-US" dirty="0" smtClean="0"/>
              <a:t> </a:t>
            </a:r>
            <a:r>
              <a:rPr lang="en-US" altLang="zh-CN" dirty="0" smtClean="0"/>
              <a:t>Accessed</a:t>
            </a:r>
            <a:r>
              <a:rPr lang="zh-CN" altLang="en-US" dirty="0" smtClean="0"/>
              <a:t> </a:t>
            </a:r>
            <a:r>
              <a:rPr lang="en-US" altLang="zh-CN" dirty="0" smtClean="0"/>
              <a:t>Items</a:t>
            </a:r>
            <a:endParaRPr lang="en-US" dirty="0"/>
          </a:p>
        </p:txBody>
      </p:sp>
    </p:spTree>
    <p:extLst>
      <p:ext uri="{BB962C8B-B14F-4D97-AF65-F5344CB8AC3E}">
        <p14:creationId xmlns:p14="http://schemas.microsoft.com/office/powerpoint/2010/main" val="20752368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Efficiency:</a:t>
            </a:r>
            <a:r>
              <a:rPr lang="zh-CN" altLang="en-US" dirty="0" smtClean="0"/>
              <a:t> </a:t>
            </a:r>
            <a:r>
              <a:rPr lang="en-US" altLang="zh-CN" dirty="0" smtClean="0"/>
              <a:t>scalability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177969"/>
            <a:ext cx="3983562" cy="3240360"/>
          </a:xfrm>
          <a:prstGeom prst="rect">
            <a:avLst/>
          </a:prstGeom>
        </p:spPr>
      </p:pic>
      <p:sp>
        <p:nvSpPr>
          <p:cNvPr id="6" name="TextBox 9"/>
          <p:cNvSpPr txBox="1"/>
          <p:nvPr/>
        </p:nvSpPr>
        <p:spPr>
          <a:xfrm>
            <a:off x="2051720" y="4690481"/>
            <a:ext cx="3600400" cy="1464231"/>
          </a:xfrm>
          <a:prstGeom prst="wedgeRoundRectCallout">
            <a:avLst>
              <a:gd name="adj1" fmla="val -1808"/>
              <a:gd name="adj2" fmla="val -75473"/>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for </a:t>
            </a:r>
            <a:r>
              <a:rPr lang="el-GR" altLang="zh-CN" sz="2000" i="1" dirty="0"/>
              <a:t>τ</a:t>
            </a:r>
            <a:r>
              <a:rPr lang="en-US" altLang="zh-CN" sz="2000" dirty="0" smtClean="0"/>
              <a:t>=0.75, </a:t>
            </a:r>
            <a:r>
              <a:rPr lang="en-US" altLang="zh-CN" sz="2000" dirty="0"/>
              <a:t>our method </a:t>
            </a:r>
            <a:r>
              <a:rPr lang="en-US" altLang="zh-CN" sz="2000" dirty="0" smtClean="0"/>
              <a:t>took</a:t>
            </a:r>
          </a:p>
          <a:p>
            <a:r>
              <a:rPr lang="en-US" altLang="zh-CN" sz="2000" dirty="0" smtClean="0"/>
              <a:t>43.26 </a:t>
            </a:r>
            <a:r>
              <a:rPr lang="en-US" altLang="zh-CN" sz="2000" dirty="0" err="1" smtClean="0"/>
              <a:t>ms</a:t>
            </a:r>
            <a:r>
              <a:rPr lang="zh-CN" altLang="en-US" sz="2000" dirty="0" smtClean="0"/>
              <a:t> </a:t>
            </a:r>
            <a:r>
              <a:rPr lang="en-US" altLang="zh-CN" sz="2000" dirty="0" smtClean="0"/>
              <a:t>for</a:t>
            </a:r>
            <a:r>
              <a:rPr lang="zh-CN" altLang="en-US" sz="2000" dirty="0" smtClean="0"/>
              <a:t> </a:t>
            </a:r>
            <a:r>
              <a:rPr lang="en-US" altLang="zh-CN" sz="2000" dirty="0" smtClean="0"/>
              <a:t>200k</a:t>
            </a:r>
            <a:r>
              <a:rPr lang="zh-CN" altLang="en-US" sz="2000" dirty="0" smtClean="0"/>
              <a:t> </a:t>
            </a:r>
            <a:r>
              <a:rPr lang="en-US" altLang="zh-CN" sz="2000" dirty="0" smtClean="0"/>
              <a:t>entities</a:t>
            </a:r>
          </a:p>
          <a:p>
            <a:r>
              <a:rPr lang="en-US" altLang="zh-CN" sz="2000" dirty="0" smtClean="0"/>
              <a:t>62.71 </a:t>
            </a:r>
            <a:r>
              <a:rPr lang="en-US" altLang="zh-CN" sz="2000" dirty="0" err="1" smtClean="0"/>
              <a:t>ms</a:t>
            </a:r>
            <a:r>
              <a:rPr lang="en-US" altLang="zh-CN" sz="2000" dirty="0" smtClean="0"/>
              <a:t> </a:t>
            </a:r>
            <a:r>
              <a:rPr lang="en-US" altLang="zh-CN" sz="2000" dirty="0"/>
              <a:t>for </a:t>
            </a:r>
            <a:r>
              <a:rPr lang="en-US" altLang="zh-CN" sz="2000" dirty="0" smtClean="0"/>
              <a:t>600k entities</a:t>
            </a:r>
          </a:p>
          <a:p>
            <a:r>
              <a:rPr lang="en-US" altLang="zh-CN" sz="2000" dirty="0" smtClean="0"/>
              <a:t>125.52 </a:t>
            </a:r>
            <a:r>
              <a:rPr lang="en-US" altLang="zh-CN" sz="2000" dirty="0" err="1" smtClean="0"/>
              <a:t>ms</a:t>
            </a:r>
            <a:r>
              <a:rPr lang="en-US" altLang="zh-CN" sz="2000" dirty="0" smtClean="0"/>
              <a:t> </a:t>
            </a:r>
            <a:r>
              <a:rPr lang="en-US" altLang="zh-CN" sz="2000" dirty="0"/>
              <a:t>for </a:t>
            </a:r>
            <a:r>
              <a:rPr lang="en-US" altLang="zh-CN" sz="2000" dirty="0" smtClean="0"/>
              <a:t>1m entities</a:t>
            </a:r>
            <a:endParaRPr lang="en-US" altLang="zh-CN" sz="2000" dirty="0"/>
          </a:p>
        </p:txBody>
      </p:sp>
    </p:spTree>
    <p:extLst>
      <p:ext uri="{BB962C8B-B14F-4D97-AF65-F5344CB8AC3E}">
        <p14:creationId xmlns:p14="http://schemas.microsoft.com/office/powerpoint/2010/main" val="7140019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a:xfrm>
            <a:off x="755576" y="1700808"/>
            <a:ext cx="8174142" cy="4371398"/>
          </a:xfrm>
        </p:spPr>
        <p:txBody>
          <a:bodyPr>
            <a:normAutofit/>
          </a:bodyPr>
          <a:lstStyle/>
          <a:p>
            <a:r>
              <a:rPr lang="en-US" altLang="ko-KR" dirty="0" smtClean="0"/>
              <a:t>Motivation</a:t>
            </a:r>
          </a:p>
          <a:p>
            <a:r>
              <a:rPr lang="en-US" altLang="ko-KR" dirty="0"/>
              <a:t>Preliminaries</a:t>
            </a:r>
          </a:p>
          <a:p>
            <a:r>
              <a:rPr lang="en-US" altLang="ko-KR" smtClean="0"/>
              <a:t>Framework </a:t>
            </a:r>
            <a:r>
              <a:rPr lang="en-US" altLang="ko-KR"/>
              <a:t>and </a:t>
            </a:r>
            <a:r>
              <a:rPr lang="en-US" altLang="ko-KR" smtClean="0"/>
              <a:t>Techniques</a:t>
            </a:r>
            <a:endParaRPr lang="en-US" altLang="ko-KR" dirty="0" smtClean="0"/>
          </a:p>
          <a:p>
            <a:r>
              <a:rPr lang="en-US" altLang="ko-KR" dirty="0" smtClean="0"/>
              <a:t>Experiments</a:t>
            </a:r>
          </a:p>
          <a:p>
            <a:r>
              <a:rPr lang="en-US" altLang="ko-KR" dirty="0" smtClean="0">
                <a:solidFill>
                  <a:srgbClr val="FF0000"/>
                </a:solidFill>
              </a:rPr>
              <a:t>Conclusion</a:t>
            </a:r>
          </a:p>
          <a:p>
            <a:endParaRPr lang="en-US" altLang="ko-KR" dirty="0"/>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7895980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 new problem: AEES</a:t>
            </a:r>
          </a:p>
          <a:p>
            <a:r>
              <a:rPr lang="en-US" dirty="0" smtClean="0"/>
              <a:t>A filter-and-verification framework</a:t>
            </a:r>
          </a:p>
          <a:p>
            <a:pPr lvl="1"/>
            <a:r>
              <a:rPr lang="en-US" dirty="0"/>
              <a:t>C</a:t>
            </a:r>
            <a:r>
              <a:rPr lang="en-US" dirty="0" smtClean="0"/>
              <a:t>lustered indexing structures</a:t>
            </a:r>
          </a:p>
          <a:p>
            <a:pPr lvl="1"/>
            <a:r>
              <a:rPr lang="en-US" dirty="0" smtClean="0"/>
              <a:t>Effective pruning techniques</a:t>
            </a:r>
          </a:p>
          <a:p>
            <a:pPr marL="227013" lvl="1" indent="-227013">
              <a:buClr>
                <a:srgbClr val="002060"/>
              </a:buClr>
              <a:buFontTx/>
              <a:buChar char="•"/>
            </a:pPr>
            <a:r>
              <a:rPr lang="en-US" altLang="zh-CN" sz="2400" dirty="0"/>
              <a:t>Experimental results show that our methods significantly </a:t>
            </a:r>
            <a:r>
              <a:rPr lang="en-US" altLang="zh-CN" sz="2400" dirty="0" smtClean="0"/>
              <a:t>outperform </a:t>
            </a:r>
            <a:r>
              <a:rPr lang="en-US" altLang="zh-CN" sz="2400" dirty="0"/>
              <a:t>existing methods</a:t>
            </a:r>
          </a:p>
          <a:p>
            <a:endParaRPr lang="en-US" dirty="0" smtClean="0"/>
          </a:p>
          <a:p>
            <a:endParaRPr lang="en-US" dirty="0" smtClean="0"/>
          </a:p>
          <a:p>
            <a:endParaRPr lang="en-US" dirty="0"/>
          </a:p>
        </p:txBody>
      </p:sp>
    </p:spTree>
    <p:extLst>
      <p:ext uri="{BB962C8B-B14F-4D97-AF65-F5344CB8AC3E}">
        <p14:creationId xmlns:p14="http://schemas.microsoft.com/office/powerpoint/2010/main" val="4202362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2132856"/>
            <a:ext cx="4705134" cy="2123658"/>
          </a:xfrm>
          <a:prstGeom prst="rect">
            <a:avLst/>
          </a:prstGeom>
          <a:noFill/>
        </p:spPr>
        <p:txBody>
          <a:bodyPr wrap="none" lIns="91440" tIns="45720" rIns="91440" bIns="45720">
            <a:spAutoFit/>
          </a:bodyPr>
          <a:lstStyle/>
          <a:p>
            <a:pPr algn="ctr"/>
            <a:r>
              <a:rPr lang="en-US" sz="6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p>
          <a:p>
            <a:pPr algn="ctr"/>
            <a:r>
              <a:rPr lang="en-US"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 &amp; A</a:t>
            </a:r>
            <a:endParaRPr lang="en-US"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416555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Dictionary-based Entity Extraction</a:t>
            </a:r>
            <a:endParaRPr lang="en-US" dirty="0"/>
          </a:p>
        </p:txBody>
      </p:sp>
      <p:sp>
        <p:nvSpPr>
          <p:cNvPr id="4" name="Text Box 4"/>
          <p:cNvSpPr txBox="1">
            <a:spLocks noChangeArrowheads="1"/>
          </p:cNvSpPr>
          <p:nvPr/>
        </p:nvSpPr>
        <p:spPr bwMode="auto">
          <a:xfrm>
            <a:off x="611868" y="1701205"/>
            <a:ext cx="2290082" cy="4431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2400">
                <a:solidFill>
                  <a:schemeClr val="tx1"/>
                </a:solidFill>
                <a:latin typeface="Arial" charset="0"/>
                <a:ea typeface="宋体" charset="-122"/>
              </a:defRPr>
            </a:lvl1pPr>
            <a:lvl2pPr marL="742950" indent="-285750">
              <a:defRPr kumimoji="1" sz="2400">
                <a:solidFill>
                  <a:schemeClr val="tx1"/>
                </a:solidFill>
                <a:latin typeface="Arial" charset="0"/>
                <a:ea typeface="宋体" charset="-122"/>
              </a:defRPr>
            </a:lvl2pPr>
            <a:lvl3pPr marL="1143000" indent="-228600">
              <a:defRPr kumimoji="1" sz="2400">
                <a:solidFill>
                  <a:schemeClr val="tx1"/>
                </a:solidFill>
                <a:latin typeface="Arial" charset="0"/>
                <a:ea typeface="宋体" charset="-122"/>
              </a:defRPr>
            </a:lvl3pPr>
            <a:lvl4pPr marL="1600200" indent="-228600">
              <a:defRPr kumimoji="1" sz="2400">
                <a:solidFill>
                  <a:schemeClr val="tx1"/>
                </a:solidFill>
                <a:latin typeface="Arial" charset="0"/>
                <a:ea typeface="宋体" charset="-122"/>
              </a:defRPr>
            </a:lvl4pPr>
            <a:lvl5pPr marL="2057400" indent="-228600">
              <a:defRPr kumimoji="1" sz="2400">
                <a:solidFill>
                  <a:schemeClr val="tx1"/>
                </a:solidFill>
                <a:latin typeface="Arial" charset="0"/>
                <a:ea typeface="宋体" charset="-122"/>
              </a:defRPr>
            </a:lvl5pPr>
            <a:lvl6pPr marL="2514600" indent="-228600" fontAlgn="base">
              <a:spcBef>
                <a:spcPct val="0"/>
              </a:spcBef>
              <a:spcAft>
                <a:spcPct val="0"/>
              </a:spcAft>
              <a:defRPr kumimoji="1" sz="2400">
                <a:solidFill>
                  <a:schemeClr val="tx1"/>
                </a:solidFill>
                <a:latin typeface="Arial" charset="0"/>
                <a:ea typeface="宋体" charset="-122"/>
              </a:defRPr>
            </a:lvl6pPr>
            <a:lvl7pPr marL="2971800" indent="-228600" fontAlgn="base">
              <a:spcBef>
                <a:spcPct val="0"/>
              </a:spcBef>
              <a:spcAft>
                <a:spcPct val="0"/>
              </a:spcAft>
              <a:defRPr kumimoji="1" sz="2400">
                <a:solidFill>
                  <a:schemeClr val="tx1"/>
                </a:solidFill>
                <a:latin typeface="Arial" charset="0"/>
                <a:ea typeface="宋体" charset="-122"/>
              </a:defRPr>
            </a:lvl7pPr>
            <a:lvl8pPr marL="3429000" indent="-228600" fontAlgn="base">
              <a:spcBef>
                <a:spcPct val="0"/>
              </a:spcBef>
              <a:spcAft>
                <a:spcPct val="0"/>
              </a:spcAft>
              <a:defRPr kumimoji="1" sz="2400">
                <a:solidFill>
                  <a:schemeClr val="tx1"/>
                </a:solidFill>
                <a:latin typeface="Arial" charset="0"/>
                <a:ea typeface="宋体" charset="-122"/>
              </a:defRPr>
            </a:lvl8pPr>
            <a:lvl9pPr marL="3886200" indent="-228600" fontAlgn="base">
              <a:spcBef>
                <a:spcPct val="0"/>
              </a:spcBef>
              <a:spcAft>
                <a:spcPct val="0"/>
              </a:spcAft>
              <a:defRPr kumimoji="1" sz="2400">
                <a:solidFill>
                  <a:schemeClr val="tx1"/>
                </a:solidFill>
                <a:latin typeface="Arial" charset="0"/>
                <a:ea typeface="宋体" charset="-122"/>
              </a:defRPr>
            </a:lvl9pPr>
          </a:lstStyle>
          <a:p>
            <a:pPr>
              <a:spcBef>
                <a:spcPct val="50000"/>
              </a:spcBef>
            </a:pPr>
            <a:r>
              <a:rPr kumimoji="0" lang="en-US" altLang="zh-CN" sz="1800" i="1" dirty="0">
                <a:solidFill>
                  <a:srgbClr val="CC0000"/>
                </a:solidFill>
              </a:rPr>
              <a:t>Dictionary of Entities</a:t>
            </a:r>
          </a:p>
          <a:p>
            <a:pPr>
              <a:spcBef>
                <a:spcPct val="50000"/>
              </a:spcBef>
            </a:pPr>
            <a:r>
              <a:rPr kumimoji="0" lang="en-US" altLang="zh-CN" sz="1600" dirty="0">
                <a:solidFill>
                  <a:srgbClr val="000066"/>
                </a:solidFill>
              </a:rPr>
              <a:t>Isaac </a:t>
            </a:r>
            <a:r>
              <a:rPr kumimoji="0" lang="en-US" altLang="zh-CN" sz="1600" dirty="0" smtClean="0">
                <a:solidFill>
                  <a:srgbClr val="000066"/>
                </a:solidFill>
              </a:rPr>
              <a:t>Newton</a:t>
            </a:r>
          </a:p>
          <a:p>
            <a:pPr>
              <a:spcBef>
                <a:spcPct val="50000"/>
              </a:spcBef>
            </a:pPr>
            <a:r>
              <a:rPr kumimoji="0" lang="en-US" altLang="zh-CN" sz="1600" dirty="0" smtClean="0">
                <a:solidFill>
                  <a:srgbClr val="000066"/>
                </a:solidFill>
              </a:rPr>
              <a:t>Sigmund Freud</a:t>
            </a:r>
          </a:p>
          <a:p>
            <a:pPr>
              <a:spcBef>
                <a:spcPct val="50000"/>
              </a:spcBef>
            </a:pPr>
            <a:r>
              <a:rPr kumimoji="0" lang="en-US" altLang="zh-CN" sz="1600" dirty="0" smtClean="0">
                <a:solidFill>
                  <a:srgbClr val="000066"/>
                </a:solidFill>
              </a:rPr>
              <a:t>English   Austrian   </a:t>
            </a:r>
          </a:p>
          <a:p>
            <a:pPr>
              <a:spcBef>
                <a:spcPct val="50000"/>
              </a:spcBef>
            </a:pPr>
            <a:r>
              <a:rPr kumimoji="0" lang="en-US" altLang="zh-CN" sz="1600" dirty="0" smtClean="0">
                <a:solidFill>
                  <a:srgbClr val="000066"/>
                </a:solidFill>
              </a:rPr>
              <a:t>physicist</a:t>
            </a:r>
          </a:p>
          <a:p>
            <a:pPr>
              <a:spcBef>
                <a:spcPct val="50000"/>
              </a:spcBef>
            </a:pPr>
            <a:r>
              <a:rPr kumimoji="0" lang="en-US" altLang="zh-CN" sz="1600" dirty="0" smtClean="0">
                <a:solidFill>
                  <a:srgbClr val="000066"/>
                </a:solidFill>
              </a:rPr>
              <a:t>Mathematician</a:t>
            </a:r>
          </a:p>
          <a:p>
            <a:pPr>
              <a:spcBef>
                <a:spcPct val="50000"/>
              </a:spcBef>
            </a:pPr>
            <a:r>
              <a:rPr kumimoji="0" lang="en-US" altLang="zh-CN" sz="1600" dirty="0" smtClean="0">
                <a:solidFill>
                  <a:srgbClr val="000066"/>
                </a:solidFill>
              </a:rPr>
              <a:t>astronomer</a:t>
            </a:r>
          </a:p>
          <a:p>
            <a:pPr>
              <a:spcBef>
                <a:spcPct val="50000"/>
              </a:spcBef>
            </a:pPr>
            <a:r>
              <a:rPr kumimoji="0" lang="en-US" altLang="zh-CN" sz="1600" dirty="0" smtClean="0">
                <a:solidFill>
                  <a:srgbClr val="000066"/>
                </a:solidFill>
              </a:rPr>
              <a:t>philosopher </a:t>
            </a:r>
          </a:p>
          <a:p>
            <a:pPr>
              <a:spcBef>
                <a:spcPct val="50000"/>
              </a:spcBef>
            </a:pPr>
            <a:r>
              <a:rPr kumimoji="0" lang="en-US" altLang="zh-CN" sz="1600" dirty="0" smtClean="0">
                <a:solidFill>
                  <a:srgbClr val="000066"/>
                </a:solidFill>
              </a:rPr>
              <a:t>alchemist theologian</a:t>
            </a:r>
          </a:p>
          <a:p>
            <a:pPr>
              <a:spcBef>
                <a:spcPct val="50000"/>
              </a:spcBef>
            </a:pPr>
            <a:r>
              <a:rPr kumimoji="0" lang="en-US" altLang="zh-CN" sz="1600" dirty="0" smtClean="0">
                <a:solidFill>
                  <a:srgbClr val="000066"/>
                </a:solidFill>
              </a:rPr>
              <a:t>psychiatrist </a:t>
            </a:r>
          </a:p>
          <a:p>
            <a:pPr>
              <a:spcBef>
                <a:spcPct val="50000"/>
              </a:spcBef>
            </a:pPr>
            <a:r>
              <a:rPr kumimoji="0" lang="en-US" altLang="zh-CN" sz="1600" dirty="0" smtClean="0">
                <a:solidFill>
                  <a:srgbClr val="000066"/>
                </a:solidFill>
              </a:rPr>
              <a:t>economist </a:t>
            </a:r>
            <a:r>
              <a:rPr kumimoji="0" lang="en-US" altLang="zh-CN" sz="1600" dirty="0">
                <a:solidFill>
                  <a:srgbClr val="000066"/>
                </a:solidFill>
              </a:rPr>
              <a:t>historian </a:t>
            </a:r>
            <a:endParaRPr kumimoji="0" lang="en-US" altLang="zh-CN" sz="1600" dirty="0" smtClean="0">
              <a:solidFill>
                <a:srgbClr val="000066"/>
              </a:solidFill>
            </a:endParaRPr>
          </a:p>
          <a:p>
            <a:pPr>
              <a:spcBef>
                <a:spcPct val="50000"/>
              </a:spcBef>
            </a:pPr>
            <a:r>
              <a:rPr kumimoji="0" lang="en-US" altLang="zh-CN" sz="1600" dirty="0" smtClean="0">
                <a:solidFill>
                  <a:srgbClr val="000066"/>
                </a:solidFill>
              </a:rPr>
              <a:t>sociologist           </a:t>
            </a:r>
            <a:r>
              <a:rPr kumimoji="0" lang="en-US" altLang="zh-CN" sz="1600" dirty="0">
                <a:solidFill>
                  <a:srgbClr val="000066"/>
                </a:solidFill>
              </a:rPr>
              <a:t>...</a:t>
            </a:r>
          </a:p>
        </p:txBody>
      </p:sp>
      <p:sp>
        <p:nvSpPr>
          <p:cNvPr id="5" name="Text Box 5"/>
          <p:cNvSpPr txBox="1">
            <a:spLocks noChangeArrowheads="1"/>
          </p:cNvSpPr>
          <p:nvPr/>
        </p:nvSpPr>
        <p:spPr bwMode="auto">
          <a:xfrm>
            <a:off x="3351213" y="1665288"/>
            <a:ext cx="5181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sz="2400">
                <a:solidFill>
                  <a:schemeClr val="tx1"/>
                </a:solidFill>
                <a:latin typeface="Arial" charset="0"/>
                <a:ea typeface="宋体" charset="-122"/>
              </a:defRPr>
            </a:lvl1pPr>
            <a:lvl2pPr marL="742950" indent="-285750">
              <a:defRPr kumimoji="1" sz="2400">
                <a:solidFill>
                  <a:schemeClr val="tx1"/>
                </a:solidFill>
                <a:latin typeface="Arial" charset="0"/>
                <a:ea typeface="宋体" charset="-122"/>
              </a:defRPr>
            </a:lvl2pPr>
            <a:lvl3pPr marL="1143000" indent="-228600">
              <a:defRPr kumimoji="1" sz="2400">
                <a:solidFill>
                  <a:schemeClr val="tx1"/>
                </a:solidFill>
                <a:latin typeface="Arial" charset="0"/>
                <a:ea typeface="宋体" charset="-122"/>
              </a:defRPr>
            </a:lvl3pPr>
            <a:lvl4pPr marL="1600200" indent="-228600">
              <a:defRPr kumimoji="1" sz="2400">
                <a:solidFill>
                  <a:schemeClr val="tx1"/>
                </a:solidFill>
                <a:latin typeface="Arial" charset="0"/>
                <a:ea typeface="宋体" charset="-122"/>
              </a:defRPr>
            </a:lvl4pPr>
            <a:lvl5pPr marL="2057400" indent="-228600">
              <a:defRPr kumimoji="1" sz="2400">
                <a:solidFill>
                  <a:schemeClr val="tx1"/>
                </a:solidFill>
                <a:latin typeface="Arial" charset="0"/>
                <a:ea typeface="宋体" charset="-122"/>
              </a:defRPr>
            </a:lvl5pPr>
            <a:lvl6pPr marL="2514600" indent="-228600" fontAlgn="base">
              <a:spcBef>
                <a:spcPct val="0"/>
              </a:spcBef>
              <a:spcAft>
                <a:spcPct val="0"/>
              </a:spcAft>
              <a:defRPr kumimoji="1" sz="2400">
                <a:solidFill>
                  <a:schemeClr val="tx1"/>
                </a:solidFill>
                <a:latin typeface="Arial" charset="0"/>
                <a:ea typeface="宋体" charset="-122"/>
              </a:defRPr>
            </a:lvl6pPr>
            <a:lvl7pPr marL="2971800" indent="-228600" fontAlgn="base">
              <a:spcBef>
                <a:spcPct val="0"/>
              </a:spcBef>
              <a:spcAft>
                <a:spcPct val="0"/>
              </a:spcAft>
              <a:defRPr kumimoji="1" sz="2400">
                <a:solidFill>
                  <a:schemeClr val="tx1"/>
                </a:solidFill>
                <a:latin typeface="Arial" charset="0"/>
                <a:ea typeface="宋体" charset="-122"/>
              </a:defRPr>
            </a:lvl7pPr>
            <a:lvl8pPr marL="3429000" indent="-228600" fontAlgn="base">
              <a:spcBef>
                <a:spcPct val="0"/>
              </a:spcBef>
              <a:spcAft>
                <a:spcPct val="0"/>
              </a:spcAft>
              <a:defRPr kumimoji="1" sz="2400">
                <a:solidFill>
                  <a:schemeClr val="tx1"/>
                </a:solidFill>
                <a:latin typeface="Arial" charset="0"/>
                <a:ea typeface="宋体" charset="-122"/>
              </a:defRPr>
            </a:lvl8pPr>
            <a:lvl9pPr marL="3886200" indent="-228600" fontAlgn="base">
              <a:spcBef>
                <a:spcPct val="0"/>
              </a:spcBef>
              <a:spcAft>
                <a:spcPct val="0"/>
              </a:spcAft>
              <a:defRPr kumimoji="1" sz="2400">
                <a:solidFill>
                  <a:schemeClr val="tx1"/>
                </a:solidFill>
                <a:latin typeface="Arial" charset="0"/>
                <a:ea typeface="宋体" charset="-122"/>
              </a:defRPr>
            </a:lvl9pPr>
          </a:lstStyle>
          <a:p>
            <a:pPr>
              <a:spcBef>
                <a:spcPct val="50000"/>
              </a:spcBef>
            </a:pPr>
            <a:r>
              <a:rPr kumimoji="0" lang="en-US" altLang="zh-CN" sz="1800" i="1" dirty="0">
                <a:solidFill>
                  <a:srgbClr val="CC0000"/>
                </a:solidFill>
              </a:rPr>
              <a:t>Documents</a:t>
            </a:r>
          </a:p>
          <a:p>
            <a:pPr>
              <a:spcBef>
                <a:spcPct val="50000"/>
              </a:spcBef>
            </a:pPr>
            <a:r>
              <a:rPr kumimoji="0" lang="en-US" altLang="zh-CN" sz="1400" dirty="0"/>
              <a:t>1 Sir </a:t>
            </a:r>
            <a:r>
              <a:rPr kumimoji="0" lang="en-US" altLang="zh-CN" sz="1400" dirty="0" err="1"/>
              <a:t>IsaacNewton</a:t>
            </a:r>
            <a:r>
              <a:rPr kumimoji="0" lang="en-US" altLang="zh-CN" sz="1400" dirty="0"/>
              <a:t> was an  English physicist, mathematician, astronomer, natural philosopher, alchemist, and theologian and one of the most influential men in human history. His </a:t>
            </a:r>
            <a:r>
              <a:rPr kumimoji="0" lang="en-US" altLang="zh-CN" sz="1400" dirty="0" err="1"/>
              <a:t>Philosophiæ</a:t>
            </a:r>
            <a:r>
              <a:rPr kumimoji="0" lang="en-US" altLang="zh-CN" sz="1400" dirty="0"/>
              <a:t> </a:t>
            </a:r>
            <a:r>
              <a:rPr kumimoji="0" lang="en-US" altLang="zh-CN" sz="1400" dirty="0" err="1"/>
              <a:t>Naturalis</a:t>
            </a:r>
            <a:r>
              <a:rPr kumimoji="0" lang="en-US" altLang="zh-CN" sz="1400" dirty="0"/>
              <a:t> Principia </a:t>
            </a:r>
            <a:r>
              <a:rPr kumimoji="0" lang="en-US" altLang="zh-CN" sz="1400" dirty="0" err="1"/>
              <a:t>Mathematica</a:t>
            </a:r>
            <a:r>
              <a:rPr kumimoji="0" lang="en-US" altLang="zh-CN" sz="1400" dirty="0"/>
              <a:t>, published in 1687, is by itself considered to be among the most influential books in the history of science, laying the groundwork for most of classical mechanics.</a:t>
            </a:r>
          </a:p>
          <a:p>
            <a:pPr>
              <a:spcBef>
                <a:spcPct val="50000"/>
              </a:spcBef>
            </a:pPr>
            <a:endParaRPr kumimoji="0" lang="en-US" altLang="zh-CN" sz="1400" dirty="0"/>
          </a:p>
          <a:p>
            <a:pPr>
              <a:spcBef>
                <a:spcPct val="50000"/>
              </a:spcBef>
            </a:pPr>
            <a:r>
              <a:rPr kumimoji="0" lang="en-US" altLang="zh-CN" sz="1400" dirty="0"/>
              <a:t>2 Sigmund Freund was an Austrian </a:t>
            </a:r>
            <a:r>
              <a:rPr kumimoji="0" lang="en-US" altLang="zh-CN" sz="1400" dirty="0" err="1"/>
              <a:t>psychiatrest</a:t>
            </a:r>
            <a:r>
              <a:rPr kumimoji="0" lang="en-US" altLang="zh-CN" sz="1400" dirty="0"/>
              <a: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a:t>
            </a:r>
            <a:r>
              <a:rPr kumimoji="0" lang="en-US" altLang="zh-CN" sz="1400" dirty="0" err="1"/>
              <a:t>psychoanalayst</a:t>
            </a:r>
            <a:r>
              <a:rPr kumimoji="0" lang="en-US" altLang="zh-CN" sz="1400" dirty="0"/>
              <a:t>.</a:t>
            </a:r>
          </a:p>
        </p:txBody>
      </p:sp>
      <p:sp>
        <p:nvSpPr>
          <p:cNvPr id="6" name="Line 6"/>
          <p:cNvSpPr>
            <a:spLocks noChangeShapeType="1"/>
          </p:cNvSpPr>
          <p:nvPr/>
        </p:nvSpPr>
        <p:spPr bwMode="auto">
          <a:xfrm>
            <a:off x="6227763" y="2325688"/>
            <a:ext cx="7747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 name="Line 9"/>
          <p:cNvSpPr>
            <a:spLocks noChangeShapeType="1"/>
          </p:cNvSpPr>
          <p:nvPr/>
        </p:nvSpPr>
        <p:spPr bwMode="auto">
          <a:xfrm>
            <a:off x="7019925" y="2349500"/>
            <a:ext cx="1295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8" name="Line 10"/>
          <p:cNvSpPr>
            <a:spLocks noChangeShapeType="1"/>
          </p:cNvSpPr>
          <p:nvPr/>
        </p:nvSpPr>
        <p:spPr bwMode="auto">
          <a:xfrm>
            <a:off x="3419475" y="2565400"/>
            <a:ext cx="1066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9" name="Line 11"/>
          <p:cNvSpPr>
            <a:spLocks noChangeShapeType="1"/>
          </p:cNvSpPr>
          <p:nvPr/>
        </p:nvSpPr>
        <p:spPr bwMode="auto">
          <a:xfrm>
            <a:off x="7164388" y="2565400"/>
            <a:ext cx="1066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0" name="Line 12"/>
          <p:cNvSpPr>
            <a:spLocks noChangeShapeType="1"/>
          </p:cNvSpPr>
          <p:nvPr/>
        </p:nvSpPr>
        <p:spPr bwMode="auto">
          <a:xfrm>
            <a:off x="5003800" y="2565400"/>
            <a:ext cx="838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1" name="Line 13"/>
          <p:cNvSpPr>
            <a:spLocks noChangeShapeType="1"/>
          </p:cNvSpPr>
          <p:nvPr/>
        </p:nvSpPr>
        <p:spPr bwMode="auto">
          <a:xfrm>
            <a:off x="6011863" y="2565400"/>
            <a:ext cx="9906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2" name="Line 14"/>
          <p:cNvSpPr>
            <a:spLocks noChangeShapeType="1"/>
          </p:cNvSpPr>
          <p:nvPr/>
        </p:nvSpPr>
        <p:spPr bwMode="auto">
          <a:xfrm>
            <a:off x="6299201" y="4272643"/>
            <a:ext cx="86518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3" name="Line 9"/>
          <p:cNvSpPr>
            <a:spLocks noChangeShapeType="1"/>
          </p:cNvSpPr>
          <p:nvPr/>
        </p:nvSpPr>
        <p:spPr bwMode="auto">
          <a:xfrm>
            <a:off x="3810000" y="2325688"/>
            <a:ext cx="1295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4" name="Line 6"/>
          <p:cNvSpPr>
            <a:spLocks noChangeShapeType="1"/>
          </p:cNvSpPr>
          <p:nvPr/>
        </p:nvSpPr>
        <p:spPr bwMode="auto">
          <a:xfrm>
            <a:off x="5580063" y="2325688"/>
            <a:ext cx="533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5" name="Line 14"/>
          <p:cNvSpPr>
            <a:spLocks noChangeShapeType="1"/>
          </p:cNvSpPr>
          <p:nvPr/>
        </p:nvSpPr>
        <p:spPr bwMode="auto">
          <a:xfrm>
            <a:off x="3636964" y="4272643"/>
            <a:ext cx="1295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6" name="Line 14"/>
          <p:cNvSpPr>
            <a:spLocks noChangeShapeType="1"/>
          </p:cNvSpPr>
          <p:nvPr/>
        </p:nvSpPr>
        <p:spPr bwMode="auto">
          <a:xfrm>
            <a:off x="5517356" y="4272643"/>
            <a:ext cx="64928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7" name="Line 14"/>
          <p:cNvSpPr>
            <a:spLocks noChangeShapeType="1"/>
          </p:cNvSpPr>
          <p:nvPr/>
        </p:nvSpPr>
        <p:spPr bwMode="auto">
          <a:xfrm>
            <a:off x="4629150" y="5373688"/>
            <a:ext cx="1295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b"/>
          <a:lstStyle/>
          <a:p>
            <a:endParaRPr lang="en-US"/>
          </a:p>
        </p:txBody>
      </p:sp>
      <p:cxnSp>
        <p:nvCxnSpPr>
          <p:cNvPr id="18" name="直接箭头连接符 19"/>
          <p:cNvCxnSpPr>
            <a:cxnSpLocks noChangeShapeType="1"/>
          </p:cNvCxnSpPr>
          <p:nvPr/>
        </p:nvCxnSpPr>
        <p:spPr bwMode="auto">
          <a:xfrm flipH="1" flipV="1">
            <a:off x="2195736" y="2854325"/>
            <a:ext cx="2088928" cy="122237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椭圆 21"/>
          <p:cNvSpPr>
            <a:spLocks noChangeArrowheads="1"/>
          </p:cNvSpPr>
          <p:nvPr/>
        </p:nvSpPr>
        <p:spPr bwMode="auto">
          <a:xfrm>
            <a:off x="442006" y="2565400"/>
            <a:ext cx="1924164" cy="288925"/>
          </a:xfrm>
          <a:prstGeom prst="ellipse">
            <a:avLst/>
          </a:prstGeom>
          <a:solidFill>
            <a:schemeClr val="accent1">
              <a:alpha val="41960"/>
            </a:schemeClr>
          </a:solidFill>
          <a:ln w="9525">
            <a:solidFill>
              <a:schemeClr val="tx1"/>
            </a:solidFill>
            <a:round/>
            <a:headEnd/>
            <a:tailEnd/>
          </a:ln>
        </p:spPr>
        <p:txBody>
          <a:bodyPr wrap="none"/>
          <a:lstStyle>
            <a:lvl1pPr>
              <a:defRPr kumimoji="1" sz="2400">
                <a:solidFill>
                  <a:schemeClr val="tx1"/>
                </a:solidFill>
                <a:latin typeface="Arial" charset="0"/>
                <a:ea typeface="宋体" charset="-122"/>
              </a:defRPr>
            </a:lvl1pPr>
            <a:lvl2pPr marL="742950" indent="-285750">
              <a:defRPr kumimoji="1" sz="2400">
                <a:solidFill>
                  <a:schemeClr val="tx1"/>
                </a:solidFill>
                <a:latin typeface="Arial" charset="0"/>
                <a:ea typeface="宋体" charset="-122"/>
              </a:defRPr>
            </a:lvl2pPr>
            <a:lvl3pPr marL="1143000" indent="-228600">
              <a:defRPr kumimoji="1" sz="2400">
                <a:solidFill>
                  <a:schemeClr val="tx1"/>
                </a:solidFill>
                <a:latin typeface="Arial" charset="0"/>
                <a:ea typeface="宋体" charset="-122"/>
              </a:defRPr>
            </a:lvl3pPr>
            <a:lvl4pPr marL="1600200" indent="-228600">
              <a:defRPr kumimoji="1" sz="2400">
                <a:solidFill>
                  <a:schemeClr val="tx1"/>
                </a:solidFill>
                <a:latin typeface="Arial" charset="0"/>
                <a:ea typeface="宋体" charset="-122"/>
              </a:defRPr>
            </a:lvl4pPr>
            <a:lvl5pPr marL="2057400" indent="-228600">
              <a:defRPr kumimoji="1" sz="2400">
                <a:solidFill>
                  <a:schemeClr val="tx1"/>
                </a:solidFill>
                <a:latin typeface="Arial" charset="0"/>
                <a:ea typeface="宋体" charset="-122"/>
              </a:defRPr>
            </a:lvl5pPr>
            <a:lvl6pPr marL="2514600" indent="-228600" fontAlgn="base">
              <a:spcBef>
                <a:spcPct val="0"/>
              </a:spcBef>
              <a:spcAft>
                <a:spcPct val="0"/>
              </a:spcAft>
              <a:defRPr kumimoji="1" sz="2400">
                <a:solidFill>
                  <a:schemeClr val="tx1"/>
                </a:solidFill>
                <a:latin typeface="Arial" charset="0"/>
                <a:ea typeface="宋体" charset="-122"/>
              </a:defRPr>
            </a:lvl6pPr>
            <a:lvl7pPr marL="2971800" indent="-228600" fontAlgn="base">
              <a:spcBef>
                <a:spcPct val="0"/>
              </a:spcBef>
              <a:spcAft>
                <a:spcPct val="0"/>
              </a:spcAft>
              <a:defRPr kumimoji="1" sz="2400">
                <a:solidFill>
                  <a:schemeClr val="tx1"/>
                </a:solidFill>
                <a:latin typeface="Arial" charset="0"/>
                <a:ea typeface="宋体" charset="-122"/>
              </a:defRPr>
            </a:lvl7pPr>
            <a:lvl8pPr marL="3429000" indent="-228600" fontAlgn="base">
              <a:spcBef>
                <a:spcPct val="0"/>
              </a:spcBef>
              <a:spcAft>
                <a:spcPct val="0"/>
              </a:spcAft>
              <a:defRPr kumimoji="1" sz="2400">
                <a:solidFill>
                  <a:schemeClr val="tx1"/>
                </a:solidFill>
                <a:latin typeface="Arial" charset="0"/>
                <a:ea typeface="宋体" charset="-122"/>
              </a:defRPr>
            </a:lvl8pPr>
            <a:lvl9pPr marL="3886200" indent="-228600" fontAlgn="base">
              <a:spcBef>
                <a:spcPct val="0"/>
              </a:spcBef>
              <a:spcAft>
                <a:spcPct val="0"/>
              </a:spcAft>
              <a:defRPr kumimoji="1" sz="2400">
                <a:solidFill>
                  <a:schemeClr val="tx1"/>
                </a:solidFill>
                <a:latin typeface="Arial" charset="0"/>
                <a:ea typeface="宋体" charset="-122"/>
              </a:defRPr>
            </a:lvl9pPr>
          </a:lstStyle>
          <a:p>
            <a:endParaRPr kumimoji="0" lang="zh-CN" altLang="en-US" sz="1800"/>
          </a:p>
        </p:txBody>
      </p:sp>
    </p:spTree>
    <p:extLst>
      <p:ext uri="{BB962C8B-B14F-4D97-AF65-F5344CB8AC3E}">
        <p14:creationId xmlns:p14="http://schemas.microsoft.com/office/powerpoint/2010/main" val="1519576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Entity Extraction (AEE)</a:t>
            </a:r>
            <a:endParaRPr lang="en-US" dirty="0"/>
          </a:p>
        </p:txBody>
      </p:sp>
      <p:sp>
        <p:nvSpPr>
          <p:cNvPr id="3" name="Content Placeholder 2"/>
          <p:cNvSpPr>
            <a:spLocks noGrp="1"/>
          </p:cNvSpPr>
          <p:nvPr>
            <p:ph idx="1"/>
          </p:nvPr>
        </p:nvSpPr>
        <p:spPr/>
        <p:txBody>
          <a:bodyPr/>
          <a:lstStyle/>
          <a:p>
            <a:r>
              <a:rPr lang="en-US" dirty="0" smtClean="0"/>
              <a:t>Example Application: product search</a:t>
            </a:r>
            <a:endParaRPr lang="en-US" dirty="0"/>
          </a:p>
        </p:txBody>
      </p:sp>
      <p:sp>
        <p:nvSpPr>
          <p:cNvPr id="6" name="Rectangle 5">
            <a:extLst>
              <a:ext uri="{FF2B5EF4-FFF2-40B4-BE49-F238E27FC236}">
                <a16:creationId xmlns="" xmlns:a16="http://schemas.microsoft.com/office/drawing/2014/main" id="{15DF980F-A21E-43E8-A287-D00C34BB140B}"/>
              </a:ext>
            </a:extLst>
          </p:cNvPr>
          <p:cNvSpPr/>
          <p:nvPr/>
        </p:nvSpPr>
        <p:spPr>
          <a:xfrm>
            <a:off x="357065" y="2515528"/>
            <a:ext cx="3384376" cy="2734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rPr>
              <a:t>Dictionary</a:t>
            </a:r>
          </a:p>
        </p:txBody>
      </p:sp>
      <p:sp>
        <p:nvSpPr>
          <p:cNvPr id="7" name="Rectangle 6">
            <a:extLst>
              <a:ext uri="{FF2B5EF4-FFF2-40B4-BE49-F238E27FC236}">
                <a16:creationId xmlns="" xmlns:a16="http://schemas.microsoft.com/office/drawing/2014/main" id="{0CDC2628-59FC-455C-8DED-83CBBAFB25B0}"/>
              </a:ext>
            </a:extLst>
          </p:cNvPr>
          <p:cNvSpPr/>
          <p:nvPr/>
        </p:nvSpPr>
        <p:spPr>
          <a:xfrm>
            <a:off x="357065" y="2780596"/>
            <a:ext cx="3384375" cy="1280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nSpc>
                <a:spcPct val="120000"/>
              </a:lnSpc>
            </a:pPr>
            <a:r>
              <a:rPr lang="en-US" sz="1600" u="sng"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Canon PowerShot G7 X  digital camera</a:t>
            </a:r>
            <a:endParaRPr lang="en-US" sz="1600" u="sng"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a:lnSpc>
                <a:spcPct val="120000"/>
              </a:lnSpc>
            </a:pPr>
            <a:r>
              <a:rPr lang="en-US" sz="1600" u="sng" dirty="0" err="1" smtClean="0">
                <a:solidFill>
                  <a:schemeClr val="tx1"/>
                </a:solidFill>
                <a:latin typeface="Cambria Math" panose="02040503050406030204" pitchFamily="18" charset="0"/>
                <a:ea typeface="Cambria Math" panose="02040503050406030204" pitchFamily="18" charset="0"/>
                <a:cs typeface="Arial" panose="020B0604020202020204" pitchFamily="34" charset="0"/>
              </a:rPr>
              <a:t>Acer</a:t>
            </a:r>
            <a:r>
              <a:rPr lang="en-US" sz="1600" u="sng"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Swift 3 laptop</a:t>
            </a:r>
          </a:p>
          <a:p>
            <a:pPr>
              <a:lnSpc>
                <a:spcPct val="120000"/>
              </a:lnSpc>
            </a:pPr>
            <a:r>
              <a:rPr lang="mr-IN" sz="16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a:t>
            </a:r>
            <a:endParaRPr lang="en-US" sz="16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9" name="Rectangle 8">
            <a:extLst>
              <a:ext uri="{FF2B5EF4-FFF2-40B4-BE49-F238E27FC236}">
                <a16:creationId xmlns="" xmlns:a16="http://schemas.microsoft.com/office/drawing/2014/main" id="{41E7D81C-D3A0-46F5-AA6C-C9097C5EA56B}"/>
              </a:ext>
            </a:extLst>
          </p:cNvPr>
          <p:cNvSpPr/>
          <p:nvPr/>
        </p:nvSpPr>
        <p:spPr>
          <a:xfrm>
            <a:off x="4372668" y="1985099"/>
            <a:ext cx="4283275" cy="257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Cambria Math" panose="02040503050406030204" pitchFamily="18" charset="0"/>
                <a:ea typeface="Cambria Math" panose="02040503050406030204" pitchFamily="18" charset="0"/>
                <a:cs typeface="Arial" panose="020B0604020202020204" pitchFamily="34" charset="0"/>
              </a:rPr>
              <a:t>Document </a:t>
            </a:r>
            <a:endPar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0" name="Rectangle 9">
            <a:extLst>
              <a:ext uri="{FF2B5EF4-FFF2-40B4-BE49-F238E27FC236}">
                <a16:creationId xmlns="" xmlns:a16="http://schemas.microsoft.com/office/drawing/2014/main" id="{ECEE7CD6-1329-477C-B192-25F71638C666}"/>
              </a:ext>
            </a:extLst>
          </p:cNvPr>
          <p:cNvSpPr/>
          <p:nvPr/>
        </p:nvSpPr>
        <p:spPr>
          <a:xfrm>
            <a:off x="4372667" y="2253908"/>
            <a:ext cx="4283276" cy="27212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nSpc>
                <a:spcPct val="170000"/>
              </a:lnSpc>
            </a:pPr>
            <a:endParaRPr lang="en-US" sz="152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1" name="Rectangle 10">
            <a:extLst>
              <a:ext uri="{FF2B5EF4-FFF2-40B4-BE49-F238E27FC236}">
                <a16:creationId xmlns="" xmlns:a16="http://schemas.microsoft.com/office/drawing/2014/main" id="{4FD47E1B-41AB-4A20-982E-C95E47CEDDB6}"/>
              </a:ext>
            </a:extLst>
          </p:cNvPr>
          <p:cNvSpPr/>
          <p:nvPr/>
        </p:nvSpPr>
        <p:spPr>
          <a:xfrm>
            <a:off x="4360500" y="2291361"/>
            <a:ext cx="4461675" cy="1034129"/>
          </a:xfrm>
          <a:prstGeom prst="rect">
            <a:avLst/>
          </a:prstGeom>
        </p:spPr>
        <p:txBody>
          <a:bodyPr wrap="square">
            <a:spAutoFit/>
          </a:bodyPr>
          <a:lstStyle/>
          <a:p>
            <a:pPr>
              <a:lnSpc>
                <a:spcPct val="170000"/>
              </a:lnSpc>
            </a:pPr>
            <a:r>
              <a:rPr lang="en-US" dirty="0" smtClean="0">
                <a:latin typeface="Cambria Math" panose="02040503050406030204" pitchFamily="18" charset="0"/>
                <a:ea typeface="Cambria Math" panose="02040503050406030204" pitchFamily="18" charset="0"/>
                <a:cs typeface="Arial" panose="020B0604020202020204" pitchFamily="34" charset="0"/>
              </a:rPr>
              <a:t>The Canon G7 X offers a superb image processing</a:t>
            </a:r>
            <a:r>
              <a:rPr lang="mr-IN" dirty="0" smtClean="0">
                <a:latin typeface="Cambria Math" panose="02040503050406030204" pitchFamily="18" charset="0"/>
                <a:ea typeface="Cambria Math" panose="02040503050406030204" pitchFamily="18" charset="0"/>
                <a:cs typeface="Arial" panose="020B0604020202020204" pitchFamily="34" charset="0"/>
              </a:rPr>
              <a:t>……</a:t>
            </a:r>
            <a:endParaRPr lang="en-US" dirty="0">
              <a:latin typeface="Cambria Math" panose="02040503050406030204" pitchFamily="18" charset="0"/>
              <a:ea typeface="Cambria Math" panose="02040503050406030204" pitchFamily="18" charset="0"/>
              <a:cs typeface="Arial" panose="020B0604020202020204" pitchFamily="34" charset="0"/>
            </a:endParaRPr>
          </a:p>
        </p:txBody>
      </p:sp>
      <p:sp>
        <p:nvSpPr>
          <p:cNvPr id="12" name="Rectangle 11">
            <a:extLst>
              <a:ext uri="{FF2B5EF4-FFF2-40B4-BE49-F238E27FC236}">
                <a16:creationId xmlns="" xmlns:a16="http://schemas.microsoft.com/office/drawing/2014/main" id="{5C2EBBEB-4D3A-4E28-8017-395CD1335C52}"/>
              </a:ext>
            </a:extLst>
          </p:cNvPr>
          <p:cNvSpPr/>
          <p:nvPr/>
        </p:nvSpPr>
        <p:spPr>
          <a:xfrm>
            <a:off x="4860033" y="2433004"/>
            <a:ext cx="1152128" cy="3475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Math" panose="02040503050406030204" pitchFamily="18" charset="0"/>
              <a:ea typeface="Cambria Math" panose="02040503050406030204" pitchFamily="18" charset="0"/>
              <a:cs typeface="Arial" panose="020B0604020202020204" pitchFamily="34" charset="0"/>
            </a:endParaRPr>
          </a:p>
        </p:txBody>
      </p:sp>
      <p:cxnSp>
        <p:nvCxnSpPr>
          <p:cNvPr id="14" name="Straight Arrow Connector 13"/>
          <p:cNvCxnSpPr/>
          <p:nvPr/>
        </p:nvCxnSpPr>
        <p:spPr bwMode="auto">
          <a:xfrm flipV="1">
            <a:off x="3738274" y="2652259"/>
            <a:ext cx="622226" cy="492865"/>
          </a:xfrm>
          <a:prstGeom prst="straightConnector1">
            <a:avLst/>
          </a:prstGeom>
          <a:noFill/>
          <a:ln w="12700" cap="flat" cmpd="sng" algn="ctr">
            <a:solidFill>
              <a:srgbClr val="FF0000"/>
            </a:solidFill>
            <a:prstDash val="solid"/>
            <a:round/>
            <a:headEnd type="none" w="med" len="med"/>
            <a:tailEnd type="triangle"/>
          </a:ln>
          <a:effectLst/>
        </p:spPr>
      </p:cxnSp>
      <p:sp>
        <p:nvSpPr>
          <p:cNvPr id="17" name="TextBox 16"/>
          <p:cNvSpPr txBox="1"/>
          <p:nvPr/>
        </p:nvSpPr>
        <p:spPr>
          <a:xfrm>
            <a:off x="4360500" y="3714978"/>
            <a:ext cx="4147289" cy="646331"/>
          </a:xfrm>
          <a:prstGeom prst="rect">
            <a:avLst/>
          </a:prstGeom>
          <a:noFill/>
        </p:spPr>
        <p:txBody>
          <a:bodyPr wrap="none" rtlCol="0">
            <a:spAutoFit/>
          </a:bodyPr>
          <a:lstStyle/>
          <a:p>
            <a:r>
              <a:rPr lang="mr-IN" dirty="0" smtClean="0"/>
              <a:t>…</a:t>
            </a:r>
            <a:r>
              <a:rPr lang="en-US" dirty="0" smtClean="0"/>
              <a:t> PowerShot </a:t>
            </a:r>
            <a:r>
              <a:rPr lang="en-US" dirty="0"/>
              <a:t>G7 X captures stunning </a:t>
            </a:r>
            <a:endParaRPr lang="en-US" dirty="0" smtClean="0"/>
          </a:p>
          <a:p>
            <a:r>
              <a:rPr lang="en-US" dirty="0" smtClean="0"/>
              <a:t>HD video</a:t>
            </a:r>
            <a:r>
              <a:rPr lang="mr-IN" dirty="0" smtClean="0"/>
              <a:t>…</a:t>
            </a:r>
            <a:r>
              <a:rPr lang="en-US" dirty="0" smtClean="0"/>
              <a:t>..</a:t>
            </a:r>
            <a:endParaRPr lang="en-US" dirty="0"/>
          </a:p>
        </p:txBody>
      </p:sp>
      <p:cxnSp>
        <p:nvCxnSpPr>
          <p:cNvPr id="20" name="Straight Arrow Connector 19"/>
          <p:cNvCxnSpPr/>
          <p:nvPr/>
        </p:nvCxnSpPr>
        <p:spPr bwMode="auto">
          <a:xfrm>
            <a:off x="3738274" y="3172120"/>
            <a:ext cx="634393" cy="753308"/>
          </a:xfrm>
          <a:prstGeom prst="straightConnector1">
            <a:avLst/>
          </a:prstGeom>
          <a:noFill/>
          <a:ln w="12700" cap="flat" cmpd="sng" algn="ctr">
            <a:solidFill>
              <a:srgbClr val="FF0000"/>
            </a:solidFill>
            <a:prstDash val="solid"/>
            <a:round/>
            <a:headEnd type="none" w="med" len="med"/>
            <a:tailEnd type="triangle"/>
          </a:ln>
          <a:effectLst/>
        </p:spPr>
      </p:cxnSp>
      <p:sp>
        <p:nvSpPr>
          <p:cNvPr id="24" name="Rectangle 23">
            <a:extLst>
              <a:ext uri="{FF2B5EF4-FFF2-40B4-BE49-F238E27FC236}">
                <a16:creationId xmlns="" xmlns:a16="http://schemas.microsoft.com/office/drawing/2014/main" id="{5C2EBBEB-4D3A-4E28-8017-395CD1335C52}"/>
              </a:ext>
            </a:extLst>
          </p:cNvPr>
          <p:cNvSpPr/>
          <p:nvPr/>
        </p:nvSpPr>
        <p:spPr>
          <a:xfrm>
            <a:off x="4644008" y="3751069"/>
            <a:ext cx="1843444" cy="30998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391369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Limitations</a:t>
            </a:r>
            <a:r>
              <a:rPr lang="zh-CN" altLang="en-US" dirty="0" smtClean="0"/>
              <a:t> </a:t>
            </a:r>
            <a:r>
              <a:rPr lang="en-US" altLang="zh-CN" dirty="0" smtClean="0"/>
              <a:t>of</a:t>
            </a:r>
            <a:r>
              <a:rPr lang="zh-CN" altLang="en-US" dirty="0" smtClean="0"/>
              <a:t> </a:t>
            </a:r>
            <a:r>
              <a:rPr lang="en-US" altLang="zh-CN" dirty="0" smtClean="0"/>
              <a:t>AEE</a:t>
            </a:r>
            <a:endParaRPr lang="en-US" dirty="0"/>
          </a:p>
        </p:txBody>
      </p:sp>
      <p:sp>
        <p:nvSpPr>
          <p:cNvPr id="3" name="Content Placeholder 2"/>
          <p:cNvSpPr>
            <a:spLocks noGrp="1"/>
          </p:cNvSpPr>
          <p:nvPr>
            <p:ph idx="1"/>
          </p:nvPr>
        </p:nvSpPr>
        <p:spPr/>
        <p:txBody>
          <a:bodyPr/>
          <a:lstStyle/>
          <a:p>
            <a:r>
              <a:rPr lang="en-US" altLang="zh-CN" dirty="0" smtClean="0"/>
              <a:t>Strings</a:t>
            </a:r>
            <a:r>
              <a:rPr lang="zh-CN" altLang="en-US" dirty="0" smtClean="0"/>
              <a:t> </a:t>
            </a:r>
            <a:r>
              <a:rPr lang="en-US" altLang="zh-CN" dirty="0" smtClean="0"/>
              <a:t>with</a:t>
            </a:r>
            <a:r>
              <a:rPr lang="zh-CN" altLang="en-US" dirty="0" smtClean="0"/>
              <a:t> </a:t>
            </a:r>
            <a:r>
              <a:rPr lang="en-US" altLang="zh-CN" dirty="0" smtClean="0"/>
              <a:t>low</a:t>
            </a:r>
            <a:r>
              <a:rPr lang="zh-CN" altLang="en-US" dirty="0" smtClean="0"/>
              <a:t> </a:t>
            </a:r>
            <a:r>
              <a:rPr lang="en-US" altLang="zh-CN" dirty="0" smtClean="0"/>
              <a:t>syntactic</a:t>
            </a:r>
            <a:r>
              <a:rPr lang="zh-CN" altLang="en-US" dirty="0" smtClean="0"/>
              <a:t> </a:t>
            </a:r>
            <a:r>
              <a:rPr lang="en-US" altLang="zh-CN" dirty="0" smtClean="0"/>
              <a:t>similarity</a:t>
            </a:r>
            <a:r>
              <a:rPr lang="zh-CN" altLang="en-US" dirty="0" smtClean="0"/>
              <a:t> </a:t>
            </a:r>
            <a:r>
              <a:rPr lang="en-US" altLang="zh-CN" dirty="0" smtClean="0"/>
              <a:t>can</a:t>
            </a:r>
            <a:r>
              <a:rPr lang="zh-CN" altLang="en-US" dirty="0" smtClean="0"/>
              <a:t> </a:t>
            </a:r>
            <a:r>
              <a:rPr lang="en-US" altLang="zh-CN" dirty="0" smtClean="0"/>
              <a:t>still</a:t>
            </a:r>
            <a:r>
              <a:rPr lang="zh-CN" altLang="en-US" dirty="0" smtClean="0"/>
              <a:t> </a:t>
            </a:r>
            <a:r>
              <a:rPr lang="en-US" altLang="zh-CN" dirty="0" smtClean="0"/>
              <a:t>be</a:t>
            </a:r>
            <a:r>
              <a:rPr lang="zh-CN" altLang="en-US" dirty="0" smtClean="0"/>
              <a:t> </a:t>
            </a:r>
            <a:r>
              <a:rPr lang="en-US" altLang="zh-CN" dirty="0" smtClean="0"/>
              <a:t>similar!</a:t>
            </a:r>
            <a:endParaRPr lang="en-US" dirty="0"/>
          </a:p>
        </p:txBody>
      </p:sp>
      <p:grpSp>
        <p:nvGrpSpPr>
          <p:cNvPr id="14" name="Group 13"/>
          <p:cNvGrpSpPr/>
          <p:nvPr/>
        </p:nvGrpSpPr>
        <p:grpSpPr>
          <a:xfrm>
            <a:off x="2385001" y="2028383"/>
            <a:ext cx="4198620" cy="1782604"/>
            <a:chOff x="4671060" y="140732"/>
            <a:chExt cx="4198620" cy="1782604"/>
          </a:xfrm>
        </p:grpSpPr>
        <p:sp>
          <p:nvSpPr>
            <p:cNvPr id="15" name="Rectangle 14"/>
            <p:cNvSpPr/>
            <p:nvPr/>
          </p:nvSpPr>
          <p:spPr>
            <a:xfrm>
              <a:off x="5105400" y="140732"/>
              <a:ext cx="3764280" cy="17826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mbria Math" panose="02040503050406030204" pitchFamily="18" charset="0"/>
                  <a:ea typeface="Cambria Math" panose="02040503050406030204" pitchFamily="18" charset="0"/>
                </a:rPr>
                <a:t>cerebral malaria</a:t>
              </a:r>
            </a:p>
            <a:p>
              <a:r>
                <a:rPr lang="en-US" dirty="0" smtClean="0">
                  <a:solidFill>
                    <a:srgbClr val="FF0000"/>
                  </a:solidFill>
                  <a:latin typeface="Cambria Math" panose="02040503050406030204" pitchFamily="18" charset="0"/>
                  <a:ea typeface="Cambria Math" panose="02040503050406030204" pitchFamily="18" charset="0"/>
                </a:rPr>
                <a:t>consumption coagulopathy</a:t>
              </a:r>
            </a:p>
            <a:p>
              <a:r>
                <a:rPr lang="en-US" dirty="0" smtClean="0">
                  <a:solidFill>
                    <a:schemeClr val="tx1"/>
                  </a:solidFill>
                  <a:latin typeface="Cambria Math" panose="02040503050406030204" pitchFamily="18" charset="0"/>
                  <a:ea typeface="Cambria Math" panose="02040503050406030204" pitchFamily="18" charset="0"/>
                </a:rPr>
                <a:t>adult respiratory distress syndrome</a:t>
              </a:r>
            </a:p>
            <a:p>
              <a:r>
                <a:rPr lang="en-US" dirty="0" smtClean="0">
                  <a:solidFill>
                    <a:schemeClr val="tx1"/>
                  </a:solidFill>
                  <a:latin typeface="Cambria Math" panose="02040503050406030204" pitchFamily="18" charset="0"/>
                  <a:ea typeface="Cambria Math" panose="02040503050406030204" pitchFamily="18" charset="0"/>
                </a:rPr>
                <a:t>acute kidney insufficiency</a:t>
              </a:r>
              <a:endParaRPr lang="en-US" dirty="0">
                <a:solidFill>
                  <a:schemeClr val="tx1"/>
                </a:solidFill>
                <a:latin typeface="Cambria Math" panose="02040503050406030204" pitchFamily="18" charset="0"/>
                <a:ea typeface="Cambria Math" panose="02040503050406030204" pitchFamily="18" charset="0"/>
              </a:endParaRPr>
            </a:p>
          </p:txBody>
        </p:sp>
        <p:sp>
          <p:nvSpPr>
            <p:cNvPr id="16" name="Rectangle 15"/>
            <p:cNvSpPr/>
            <p:nvPr/>
          </p:nvSpPr>
          <p:spPr>
            <a:xfrm>
              <a:off x="4671060" y="140732"/>
              <a:ext cx="434340" cy="17826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mbria Math" panose="02040503050406030204" pitchFamily="18" charset="0"/>
                  <a:ea typeface="Cambria Math" panose="02040503050406030204" pitchFamily="18" charset="0"/>
                </a:rPr>
                <a:t>e1</a:t>
              </a:r>
            </a:p>
            <a:p>
              <a:r>
                <a:rPr lang="en-US" dirty="0" smtClean="0">
                  <a:solidFill>
                    <a:schemeClr val="tx1"/>
                  </a:solidFill>
                  <a:latin typeface="Cambria Math" panose="02040503050406030204" pitchFamily="18" charset="0"/>
                  <a:ea typeface="Cambria Math" panose="02040503050406030204" pitchFamily="18" charset="0"/>
                </a:rPr>
                <a:t>e2</a:t>
              </a:r>
            </a:p>
            <a:p>
              <a:r>
                <a:rPr lang="en-US" dirty="0" smtClean="0">
                  <a:solidFill>
                    <a:schemeClr val="tx1"/>
                  </a:solidFill>
                  <a:latin typeface="Cambria Math" panose="02040503050406030204" pitchFamily="18" charset="0"/>
                  <a:ea typeface="Cambria Math" panose="02040503050406030204" pitchFamily="18" charset="0"/>
                </a:rPr>
                <a:t>e3</a:t>
              </a:r>
            </a:p>
            <a:p>
              <a:r>
                <a:rPr lang="en-US" dirty="0" smtClean="0">
                  <a:solidFill>
                    <a:schemeClr val="tx1"/>
                  </a:solidFill>
                  <a:latin typeface="Cambria Math" panose="02040503050406030204" pitchFamily="18" charset="0"/>
                  <a:ea typeface="Cambria Math" panose="02040503050406030204" pitchFamily="18" charset="0"/>
                </a:rPr>
                <a:t>e4</a:t>
              </a:r>
              <a:endParaRPr lang="en-US" dirty="0">
                <a:solidFill>
                  <a:schemeClr val="tx1"/>
                </a:solidFill>
                <a:latin typeface="Cambria Math" panose="02040503050406030204" pitchFamily="18" charset="0"/>
                <a:ea typeface="Cambria Math" panose="02040503050406030204" pitchFamily="18" charset="0"/>
              </a:endParaRPr>
            </a:p>
          </p:txBody>
        </p:sp>
      </p:grpSp>
      <p:sp>
        <p:nvSpPr>
          <p:cNvPr id="18" name="Rectangle 17"/>
          <p:cNvSpPr/>
          <p:nvPr/>
        </p:nvSpPr>
        <p:spPr>
          <a:xfrm>
            <a:off x="2399706" y="4619005"/>
            <a:ext cx="4248150" cy="17678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mbria Math" panose="02040503050406030204" pitchFamily="18" charset="0"/>
                <a:ea typeface="Cambria Math" panose="02040503050406030204" pitchFamily="18" charset="0"/>
              </a:rPr>
              <a:t>...... When first observed the patient was in shock and had signs of </a:t>
            </a:r>
            <a:r>
              <a:rPr lang="en-US" b="1" dirty="0" smtClean="0">
                <a:solidFill>
                  <a:schemeClr val="tx1"/>
                </a:solidFill>
                <a:latin typeface="Cambria Math" panose="02040503050406030204" pitchFamily="18" charset="0"/>
                <a:ea typeface="Cambria Math" panose="02040503050406030204" pitchFamily="18" charset="0"/>
              </a:rPr>
              <a:t>cerebral malaria</a:t>
            </a:r>
            <a:r>
              <a:rPr lang="en-US" dirty="0" smtClean="0">
                <a:solidFill>
                  <a:schemeClr val="tx1"/>
                </a:solidFill>
                <a:latin typeface="Cambria Math" panose="02040503050406030204" pitchFamily="18" charset="0"/>
                <a:ea typeface="Cambria Math" panose="02040503050406030204" pitchFamily="18" charset="0"/>
              </a:rPr>
              <a:t>, </a:t>
            </a:r>
            <a:r>
              <a:rPr lang="en-US" b="1" dirty="0" smtClean="0">
                <a:solidFill>
                  <a:srgbClr val="FF0000"/>
                </a:solidFill>
                <a:latin typeface="Cambria Math" panose="02040503050406030204" pitchFamily="18" charset="0"/>
                <a:ea typeface="Cambria Math" panose="02040503050406030204" pitchFamily="18" charset="0"/>
              </a:rPr>
              <a:t>disseminated intravascular coagulation</a:t>
            </a:r>
            <a:r>
              <a:rPr lang="en-US" dirty="0" smtClean="0">
                <a:solidFill>
                  <a:schemeClr val="tx1"/>
                </a:solidFill>
                <a:latin typeface="Cambria Math" panose="02040503050406030204" pitchFamily="18" charset="0"/>
                <a:ea typeface="Cambria Math" panose="02040503050406030204" pitchFamily="18" charset="0"/>
              </a:rPr>
              <a:t>, and </a:t>
            </a:r>
            <a:r>
              <a:rPr lang="en-US" b="1" dirty="0" smtClean="0">
                <a:solidFill>
                  <a:schemeClr val="tx1"/>
                </a:solidFill>
                <a:latin typeface="Cambria Math" panose="02040503050406030204" pitchFamily="18" charset="0"/>
                <a:ea typeface="Cambria Math" panose="02040503050406030204" pitchFamily="18" charset="0"/>
              </a:rPr>
              <a:t>acute respiratory distress syndrome</a:t>
            </a:r>
            <a:r>
              <a:rPr lang="en-US" dirty="0" smtClean="0">
                <a:solidFill>
                  <a:schemeClr val="tx1"/>
                </a:solidFill>
                <a:latin typeface="Cambria Math" panose="02040503050406030204" pitchFamily="18" charset="0"/>
                <a:ea typeface="Cambria Math" panose="02040503050406030204" pitchFamily="18" charset="0"/>
              </a:rPr>
              <a:t>, which in the following 2 days were complicated by </a:t>
            </a:r>
            <a:r>
              <a:rPr lang="en-US" b="1" dirty="0" smtClean="0">
                <a:solidFill>
                  <a:schemeClr val="tx1"/>
                </a:solidFill>
                <a:latin typeface="Cambria Math" panose="02040503050406030204" pitchFamily="18" charset="0"/>
                <a:ea typeface="Cambria Math" panose="02040503050406030204" pitchFamily="18" charset="0"/>
              </a:rPr>
              <a:t>acute renal failure </a:t>
            </a:r>
            <a:r>
              <a:rPr lang="en-US" dirty="0" smtClean="0">
                <a:solidFill>
                  <a:schemeClr val="tx1"/>
                </a:solidFill>
                <a:latin typeface="Cambria Math" panose="02040503050406030204" pitchFamily="18" charset="0"/>
                <a:ea typeface="Cambria Math" panose="02040503050406030204" pitchFamily="18" charset="0"/>
              </a:rPr>
              <a:t>......</a:t>
            </a:r>
            <a:endParaRPr lang="en-US" dirty="0">
              <a:solidFill>
                <a:schemeClr val="tx1"/>
              </a:solidFill>
              <a:latin typeface="Cambria Math" panose="02040503050406030204" pitchFamily="18" charset="0"/>
              <a:ea typeface="Cambria Math" panose="02040503050406030204" pitchFamily="18" charset="0"/>
            </a:endParaRPr>
          </a:p>
        </p:txBody>
      </p:sp>
      <p:sp>
        <p:nvSpPr>
          <p:cNvPr id="19" name="Oval 18"/>
          <p:cNvSpPr/>
          <p:nvPr/>
        </p:nvSpPr>
        <p:spPr>
          <a:xfrm>
            <a:off x="6474120" y="4995910"/>
            <a:ext cx="190500" cy="1905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altLang="zh-CN" dirty="0" smtClean="0">
                <a:solidFill>
                  <a:schemeClr val="tx1"/>
                </a:solidFill>
                <a:latin typeface="Cambria Math" panose="02040503050406030204" pitchFamily="18" charset="0"/>
                <a:ea typeface="Cambria Math" panose="02040503050406030204" pitchFamily="18" charset="0"/>
              </a:rPr>
              <a:t>1</a:t>
            </a:r>
            <a:endParaRPr lang="en-US" dirty="0">
              <a:solidFill>
                <a:schemeClr val="tx1"/>
              </a:solidFill>
              <a:latin typeface="Cambria Math" panose="02040503050406030204" pitchFamily="18" charset="0"/>
              <a:ea typeface="Cambria Math" panose="02040503050406030204" pitchFamily="18" charset="0"/>
            </a:endParaRPr>
          </a:p>
        </p:txBody>
      </p:sp>
      <p:cxnSp>
        <p:nvCxnSpPr>
          <p:cNvPr id="20" name="Straight Connector 19"/>
          <p:cNvCxnSpPr/>
          <p:nvPr/>
        </p:nvCxnSpPr>
        <p:spPr>
          <a:xfrm>
            <a:off x="4923513" y="5206086"/>
            <a:ext cx="15895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471072" y="5294162"/>
            <a:ext cx="190500" cy="1905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altLang="zh-CN" dirty="0" smtClean="0">
                <a:solidFill>
                  <a:schemeClr val="tx1"/>
                </a:solidFill>
                <a:latin typeface="Cambria Math" panose="02040503050406030204" pitchFamily="18" charset="0"/>
                <a:ea typeface="Cambria Math" panose="02040503050406030204" pitchFamily="18" charset="0"/>
              </a:rPr>
              <a:t>2</a:t>
            </a:r>
            <a:endParaRPr lang="en-US" dirty="0">
              <a:solidFill>
                <a:schemeClr val="tx1"/>
              </a:solidFill>
              <a:latin typeface="Cambria Math" panose="02040503050406030204" pitchFamily="18" charset="0"/>
              <a:ea typeface="Cambria Math" panose="02040503050406030204" pitchFamily="18" charset="0"/>
            </a:endParaRPr>
          </a:p>
        </p:txBody>
      </p:sp>
      <p:sp>
        <p:nvSpPr>
          <p:cNvPr id="22" name="Oval 21"/>
          <p:cNvSpPr/>
          <p:nvPr/>
        </p:nvSpPr>
        <p:spPr>
          <a:xfrm>
            <a:off x="6458118" y="5547359"/>
            <a:ext cx="190500" cy="1905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altLang="zh-CN" dirty="0" smtClean="0">
                <a:solidFill>
                  <a:schemeClr val="tx1"/>
                </a:solidFill>
                <a:latin typeface="Cambria Math" panose="02040503050406030204" pitchFamily="18" charset="0"/>
                <a:ea typeface="Cambria Math" panose="02040503050406030204" pitchFamily="18" charset="0"/>
              </a:rPr>
              <a:t>3</a:t>
            </a:r>
            <a:endParaRPr lang="en-US" dirty="0">
              <a:solidFill>
                <a:schemeClr val="tx1"/>
              </a:solidFill>
              <a:latin typeface="Cambria Math" panose="02040503050406030204" pitchFamily="18" charset="0"/>
              <a:ea typeface="Cambria Math" panose="02040503050406030204" pitchFamily="18" charset="0"/>
            </a:endParaRPr>
          </a:p>
        </p:txBody>
      </p:sp>
      <p:sp>
        <p:nvSpPr>
          <p:cNvPr id="23" name="Oval 22"/>
          <p:cNvSpPr/>
          <p:nvPr/>
        </p:nvSpPr>
        <p:spPr>
          <a:xfrm>
            <a:off x="5355811" y="6106509"/>
            <a:ext cx="190500" cy="1905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altLang="zh-CN" dirty="0" smtClean="0">
                <a:solidFill>
                  <a:schemeClr val="tx1"/>
                </a:solidFill>
                <a:latin typeface="Cambria Math" panose="02040503050406030204" pitchFamily="18" charset="0"/>
                <a:ea typeface="Cambria Math" panose="02040503050406030204" pitchFamily="18" charset="0"/>
              </a:rPr>
              <a:t>4</a:t>
            </a:r>
            <a:endParaRPr lang="en-US" dirty="0">
              <a:solidFill>
                <a:schemeClr val="tx1"/>
              </a:solidFill>
              <a:latin typeface="Cambria Math" panose="02040503050406030204" pitchFamily="18" charset="0"/>
              <a:ea typeface="Cambria Math" panose="02040503050406030204" pitchFamily="18" charset="0"/>
            </a:endParaRPr>
          </a:p>
        </p:txBody>
      </p:sp>
      <p:cxnSp>
        <p:nvCxnSpPr>
          <p:cNvPr id="24" name="Straight Connector 23"/>
          <p:cNvCxnSpPr/>
          <p:nvPr/>
        </p:nvCxnSpPr>
        <p:spPr>
          <a:xfrm>
            <a:off x="2526960" y="5510021"/>
            <a:ext cx="3747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09484" y="5784341"/>
            <a:ext cx="3509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7531" y="6372517"/>
            <a:ext cx="1772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 xmlns:a16="http://schemas.microsoft.com/office/drawing/2014/main" id="{15DF980F-A21E-43E8-A287-D00C34BB140B}"/>
              </a:ext>
            </a:extLst>
          </p:cNvPr>
          <p:cNvSpPr/>
          <p:nvPr/>
        </p:nvSpPr>
        <p:spPr>
          <a:xfrm>
            <a:off x="2385000" y="1745083"/>
            <a:ext cx="4194361" cy="2833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rPr>
              <a:t>Dictionary</a:t>
            </a:r>
          </a:p>
        </p:txBody>
      </p:sp>
      <p:sp>
        <p:nvSpPr>
          <p:cNvPr id="27" name="Rectangle 26">
            <a:extLst>
              <a:ext uri="{FF2B5EF4-FFF2-40B4-BE49-F238E27FC236}">
                <a16:creationId xmlns="" xmlns:a16="http://schemas.microsoft.com/office/drawing/2014/main" id="{41E7D81C-D3A0-46F5-AA6C-C9097C5EA56B}"/>
              </a:ext>
            </a:extLst>
          </p:cNvPr>
          <p:cNvSpPr/>
          <p:nvPr/>
        </p:nvSpPr>
        <p:spPr>
          <a:xfrm>
            <a:off x="2399706" y="4370732"/>
            <a:ext cx="4283275" cy="257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Cambria Math" panose="02040503050406030204" pitchFamily="18" charset="0"/>
                <a:ea typeface="Cambria Math" panose="02040503050406030204" pitchFamily="18" charset="0"/>
                <a:cs typeface="Arial" panose="020B0604020202020204" pitchFamily="34" charset="0"/>
              </a:rPr>
              <a:t>Document </a:t>
            </a:r>
            <a:endPar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13611056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Synonym Rules</a:t>
            </a:r>
            <a:endParaRPr lang="en-US" dirty="0"/>
          </a:p>
        </p:txBody>
      </p:sp>
      <p:sp>
        <p:nvSpPr>
          <p:cNvPr id="3" name="Content Placeholder 2"/>
          <p:cNvSpPr>
            <a:spLocks noGrp="1"/>
          </p:cNvSpPr>
          <p:nvPr>
            <p:ph idx="1"/>
          </p:nvPr>
        </p:nvSpPr>
        <p:spPr/>
        <p:txBody>
          <a:bodyPr/>
          <a:lstStyle/>
          <a:p>
            <a:r>
              <a:rPr lang="en-US" dirty="0" smtClean="0"/>
              <a:t>Goal</a:t>
            </a:r>
          </a:p>
          <a:p>
            <a:pPr lvl="1"/>
            <a:r>
              <a:rPr lang="en-US" dirty="0" smtClean="0"/>
              <a:t>Improve the quality of AEE</a:t>
            </a:r>
          </a:p>
          <a:p>
            <a:pPr lvl="1"/>
            <a:r>
              <a:rPr lang="en-US" dirty="0" smtClean="0"/>
              <a:t>Combine the semantics carried by synonyms with the syntactic similarity</a:t>
            </a:r>
          </a:p>
          <a:p>
            <a:r>
              <a:rPr lang="en-US" dirty="0" smtClean="0"/>
              <a:t>Examples</a:t>
            </a:r>
          </a:p>
          <a:p>
            <a:pPr lvl="1"/>
            <a:r>
              <a:rPr lang="en-US" dirty="0" smtClean="0"/>
              <a:t>Abbreviation</a:t>
            </a:r>
          </a:p>
          <a:p>
            <a:pPr marL="341313" lvl="1" indent="0">
              <a:buNone/>
            </a:pPr>
            <a:r>
              <a:rPr lang="en-US" dirty="0" smtClean="0"/>
              <a:t>    </a:t>
            </a:r>
            <a:r>
              <a:rPr lang="en-US" dirty="0" smtClean="0">
                <a:latin typeface="Cambria Math" charset="0"/>
                <a:ea typeface="Cambria Math" charset="0"/>
                <a:cs typeface="Cambria Math" charset="0"/>
              </a:rPr>
              <a:t>University of California, Los Angeles         UCLA</a:t>
            </a:r>
          </a:p>
          <a:p>
            <a:pPr lvl="1"/>
            <a:r>
              <a:rPr lang="en-US" dirty="0" smtClean="0"/>
              <a:t>Same identity</a:t>
            </a:r>
          </a:p>
          <a:p>
            <a:pPr marL="341313" lvl="1" indent="0">
              <a:buNone/>
            </a:pPr>
            <a:r>
              <a:rPr lang="en-US" dirty="0" smtClean="0"/>
              <a:t>    </a:t>
            </a:r>
            <a:r>
              <a:rPr lang="en-US" dirty="0">
                <a:latin typeface="Cambria Math" panose="02040503050406030204" pitchFamily="18" charset="0"/>
                <a:ea typeface="Cambria Math" panose="02040503050406030204" pitchFamily="18" charset="0"/>
              </a:rPr>
              <a:t>disseminated intravascular coagulation       </a:t>
            </a:r>
            <a:r>
              <a:rPr lang="en-US" dirty="0" smtClean="0">
                <a:latin typeface="Cambria Math" panose="02040503050406030204" pitchFamily="18" charset="0"/>
                <a:ea typeface="Cambria Math" panose="02040503050406030204" pitchFamily="18" charset="0"/>
              </a:rPr>
              <a:t> consumption coagulopathy</a:t>
            </a:r>
            <a:endParaRPr lang="en-US" dirty="0" smtClean="0"/>
          </a:p>
          <a:p>
            <a:pPr marL="341313" lvl="1" indent="0">
              <a:buNone/>
            </a:pPr>
            <a:r>
              <a:rPr lang="en-US" dirty="0" smtClean="0"/>
              <a:t>    </a:t>
            </a:r>
          </a:p>
        </p:txBody>
      </p:sp>
      <p:cxnSp>
        <p:nvCxnSpPr>
          <p:cNvPr id="5" name="Straight Arrow Connector 4"/>
          <p:cNvCxnSpPr/>
          <p:nvPr/>
        </p:nvCxnSpPr>
        <p:spPr>
          <a:xfrm>
            <a:off x="5118633" y="3933056"/>
            <a:ext cx="35814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760493" y="3212976"/>
            <a:ext cx="35814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53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93" y="332656"/>
            <a:ext cx="8428607" cy="586257"/>
          </a:xfrm>
        </p:spPr>
        <p:txBody>
          <a:bodyPr>
            <a:normAutofit fontScale="90000"/>
          </a:bodyPr>
          <a:lstStyle/>
          <a:p>
            <a:r>
              <a:rPr lang="en-US" dirty="0"/>
              <a:t>Approximate Entity </a:t>
            </a:r>
            <a:r>
              <a:rPr lang="en-US" dirty="0" smtClean="0"/>
              <a:t>Extraction with Synonyms</a:t>
            </a:r>
            <a:endParaRPr lang="en-US" dirty="0"/>
          </a:p>
        </p:txBody>
      </p:sp>
      <p:sp>
        <p:nvSpPr>
          <p:cNvPr id="3" name="Content Placeholder 2"/>
          <p:cNvSpPr>
            <a:spLocks noGrp="1"/>
          </p:cNvSpPr>
          <p:nvPr>
            <p:ph idx="1"/>
          </p:nvPr>
        </p:nvSpPr>
        <p:spPr/>
        <p:txBody>
          <a:bodyPr/>
          <a:lstStyle/>
          <a:p>
            <a:r>
              <a:rPr lang="en-US" dirty="0" smtClean="0"/>
              <a:t>Example: </a:t>
            </a:r>
            <a:r>
              <a:rPr lang="en-US" dirty="0"/>
              <a:t> </a:t>
            </a:r>
            <a:r>
              <a:rPr lang="en-US" dirty="0" smtClean="0"/>
              <a:t>Institute Name in DB World</a:t>
            </a:r>
            <a:endParaRPr lang="en-US" dirty="0"/>
          </a:p>
        </p:txBody>
      </p:sp>
      <p:sp>
        <p:nvSpPr>
          <p:cNvPr id="5" name="Rectangle 4">
            <a:extLst>
              <a:ext uri="{FF2B5EF4-FFF2-40B4-BE49-F238E27FC236}">
                <a16:creationId xmlns="" xmlns:a16="http://schemas.microsoft.com/office/drawing/2014/main" id="{15DF980F-A21E-43E8-A287-D00C34BB140B}"/>
              </a:ext>
            </a:extLst>
          </p:cNvPr>
          <p:cNvSpPr/>
          <p:nvPr/>
        </p:nvSpPr>
        <p:spPr>
          <a:xfrm>
            <a:off x="1006900" y="2132856"/>
            <a:ext cx="2310255" cy="27346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rPr>
              <a:t>Dictionary</a:t>
            </a:r>
          </a:p>
        </p:txBody>
      </p:sp>
      <p:sp>
        <p:nvSpPr>
          <p:cNvPr id="6" name="Rectangle 5">
            <a:extLst>
              <a:ext uri="{FF2B5EF4-FFF2-40B4-BE49-F238E27FC236}">
                <a16:creationId xmlns="" xmlns:a16="http://schemas.microsoft.com/office/drawing/2014/main" id="{0CDC2628-59FC-455C-8DED-83CBBAFB25B0}"/>
              </a:ext>
            </a:extLst>
          </p:cNvPr>
          <p:cNvSpPr/>
          <p:nvPr/>
        </p:nvSpPr>
        <p:spPr>
          <a:xfrm>
            <a:off x="1006901" y="2406318"/>
            <a:ext cx="2310255" cy="1280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nSpc>
                <a:spcPct val="120000"/>
              </a:lnSpc>
            </a:pP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Google USA</a:t>
            </a:r>
          </a:p>
          <a:p>
            <a:pPr>
              <a:lnSpc>
                <a:spcPct val="120000"/>
              </a:lnSpc>
            </a:pP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University of Chicago USA </a:t>
            </a:r>
          </a:p>
          <a:p>
            <a:pPr>
              <a:lnSpc>
                <a:spcPct val="120000"/>
              </a:lnSpc>
            </a:pP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UQ AU</a:t>
            </a:r>
          </a:p>
          <a:p>
            <a:pPr>
              <a:lnSpc>
                <a:spcPct val="120000"/>
              </a:lnSpc>
            </a:pP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UW USA</a:t>
            </a:r>
          </a:p>
        </p:txBody>
      </p:sp>
      <p:pic>
        <p:nvPicPr>
          <p:cNvPr id="7" name="Picture 6">
            <a:extLst>
              <a:ext uri="{FF2B5EF4-FFF2-40B4-BE49-F238E27FC236}">
                <a16:creationId xmlns="" xmlns:a16="http://schemas.microsoft.com/office/drawing/2014/main" id="{6F14E576-8A42-4A68-B000-76F86897CC8F}"/>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727613" y="2536735"/>
            <a:ext cx="209524" cy="164267"/>
          </a:xfrm>
          <a:prstGeom prst="rect">
            <a:avLst/>
          </a:prstGeom>
        </p:spPr>
      </p:pic>
      <p:pic>
        <p:nvPicPr>
          <p:cNvPr id="8" name="Picture 7">
            <a:extLst>
              <a:ext uri="{FF2B5EF4-FFF2-40B4-BE49-F238E27FC236}">
                <a16:creationId xmlns="" xmlns:a16="http://schemas.microsoft.com/office/drawing/2014/main" id="{3983110A-CBA9-40C7-9BBB-221DB7BA8CE4}"/>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718088" y="2828346"/>
            <a:ext cx="216229" cy="164267"/>
          </a:xfrm>
          <a:prstGeom prst="rect">
            <a:avLst/>
          </a:prstGeom>
        </p:spPr>
      </p:pic>
      <p:pic>
        <p:nvPicPr>
          <p:cNvPr id="9" name="Picture 8">
            <a:extLst>
              <a:ext uri="{FF2B5EF4-FFF2-40B4-BE49-F238E27FC236}">
                <a16:creationId xmlns="" xmlns:a16="http://schemas.microsoft.com/office/drawing/2014/main" id="{7CE698DC-9D7C-4134-8E4F-6081ACCB6485}"/>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716914" y="3115933"/>
            <a:ext cx="217905" cy="167619"/>
          </a:xfrm>
          <a:prstGeom prst="rect">
            <a:avLst/>
          </a:prstGeom>
        </p:spPr>
      </p:pic>
      <p:pic>
        <p:nvPicPr>
          <p:cNvPr id="10" name="Picture 9">
            <a:extLst>
              <a:ext uri="{FF2B5EF4-FFF2-40B4-BE49-F238E27FC236}">
                <a16:creationId xmlns="" xmlns:a16="http://schemas.microsoft.com/office/drawing/2014/main" id="{63F2D930-056F-4678-A9D1-3128223D68C3}"/>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716914" y="3446010"/>
            <a:ext cx="221257" cy="164267"/>
          </a:xfrm>
          <a:prstGeom prst="rect">
            <a:avLst/>
          </a:prstGeom>
        </p:spPr>
      </p:pic>
      <p:sp>
        <p:nvSpPr>
          <p:cNvPr id="11" name="Rectangle 10">
            <a:extLst>
              <a:ext uri="{FF2B5EF4-FFF2-40B4-BE49-F238E27FC236}">
                <a16:creationId xmlns="" xmlns:a16="http://schemas.microsoft.com/office/drawing/2014/main" id="{A119B1DD-0B4E-4EC3-86F2-83B7445D69B3}"/>
              </a:ext>
            </a:extLst>
          </p:cNvPr>
          <p:cNvSpPr/>
          <p:nvPr/>
        </p:nvSpPr>
        <p:spPr>
          <a:xfrm>
            <a:off x="3676341" y="2402406"/>
            <a:ext cx="4208026" cy="129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a:t>AU  Australia</a:t>
            </a:r>
            <a:endPar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a:t>Univ.  </a:t>
            </a: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University</a:t>
            </a:r>
          </a:p>
          <a:p>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a:t>UQ  </a:t>
            </a: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University of Queensland </a:t>
            </a:r>
            <a:endPar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endParaRPr>
          </a:p>
          <a:p>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UW </a:t>
            </a: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a:t> </a:t>
            </a: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University of Washington</a:t>
            </a:r>
          </a:p>
          <a:p>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UW </a:t>
            </a: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a:t> </a:t>
            </a:r>
            <a:r>
              <a:rPr lang="en-US" sz="1600" dirty="0">
                <a:solidFill>
                  <a:schemeClr val="tx1"/>
                </a:solidFill>
                <a:latin typeface="Cambria Math" panose="02040503050406030204" pitchFamily="18" charset="0"/>
                <a:ea typeface="Cambria Math" panose="02040503050406030204" pitchFamily="18" charset="0"/>
                <a:cs typeface="Arial" panose="020B0604020202020204" pitchFamily="34" charset="0"/>
              </a:rPr>
              <a:t>University of Waterloo</a:t>
            </a:r>
          </a:p>
        </p:txBody>
      </p:sp>
      <p:sp>
        <p:nvSpPr>
          <p:cNvPr id="12" name="Rectangle 11">
            <a:extLst>
              <a:ext uri="{FF2B5EF4-FFF2-40B4-BE49-F238E27FC236}">
                <a16:creationId xmlns="" xmlns:a16="http://schemas.microsoft.com/office/drawing/2014/main" id="{BEDAF899-82DF-4598-93E8-5AA200C9F8DC}"/>
              </a:ext>
            </a:extLst>
          </p:cNvPr>
          <p:cNvSpPr/>
          <p:nvPr/>
        </p:nvSpPr>
        <p:spPr>
          <a:xfrm>
            <a:off x="3676341" y="2141922"/>
            <a:ext cx="4208025" cy="2604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rPr>
              <a:t>Synonym rules</a:t>
            </a:r>
          </a:p>
        </p:txBody>
      </p:sp>
      <p:pic>
        <p:nvPicPr>
          <p:cNvPr id="13" name="Picture 12">
            <a:extLst>
              <a:ext uri="{FF2B5EF4-FFF2-40B4-BE49-F238E27FC236}">
                <a16:creationId xmlns="" xmlns:a16="http://schemas.microsoft.com/office/drawing/2014/main" id="{C933E8BD-CF0C-4B2F-8558-E43B30F4A9A3}"/>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3458195" y="2526229"/>
            <a:ext cx="211200" cy="164267"/>
          </a:xfrm>
          <a:prstGeom prst="rect">
            <a:avLst/>
          </a:prstGeom>
        </p:spPr>
      </p:pic>
      <p:pic>
        <p:nvPicPr>
          <p:cNvPr id="14" name="Picture 13">
            <a:extLst>
              <a:ext uri="{FF2B5EF4-FFF2-40B4-BE49-F238E27FC236}">
                <a16:creationId xmlns="" xmlns:a16="http://schemas.microsoft.com/office/drawing/2014/main" id="{D2BB52D9-F1BE-4D9F-8060-471A5464161C}"/>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3458195" y="2745305"/>
            <a:ext cx="217905" cy="164267"/>
          </a:xfrm>
          <a:prstGeom prst="rect">
            <a:avLst/>
          </a:prstGeom>
        </p:spPr>
      </p:pic>
      <p:pic>
        <p:nvPicPr>
          <p:cNvPr id="15" name="Picture 14">
            <a:extLst>
              <a:ext uri="{FF2B5EF4-FFF2-40B4-BE49-F238E27FC236}">
                <a16:creationId xmlns="" xmlns:a16="http://schemas.microsoft.com/office/drawing/2014/main" id="{22260E59-A6D0-4283-907B-AD263038053B}"/>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3457021" y="2997718"/>
            <a:ext cx="219581" cy="167619"/>
          </a:xfrm>
          <a:prstGeom prst="rect">
            <a:avLst/>
          </a:prstGeom>
        </p:spPr>
      </p:pic>
      <p:pic>
        <p:nvPicPr>
          <p:cNvPr id="16" name="Picture 15">
            <a:extLst>
              <a:ext uri="{FF2B5EF4-FFF2-40B4-BE49-F238E27FC236}">
                <a16:creationId xmlns="" xmlns:a16="http://schemas.microsoft.com/office/drawing/2014/main" id="{78DC8CF4-AA99-42B7-82E2-30C7038D20D1}"/>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3457021" y="3250133"/>
            <a:ext cx="222933" cy="164267"/>
          </a:xfrm>
          <a:prstGeom prst="rect">
            <a:avLst/>
          </a:prstGeom>
        </p:spPr>
      </p:pic>
      <p:pic>
        <p:nvPicPr>
          <p:cNvPr id="17" name="Picture 16">
            <a:extLst>
              <a:ext uri="{FF2B5EF4-FFF2-40B4-BE49-F238E27FC236}">
                <a16:creationId xmlns="" xmlns:a16="http://schemas.microsoft.com/office/drawing/2014/main" id="{45DB57E5-415F-4176-B797-6169C15EFA01}"/>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3458195" y="3493023"/>
            <a:ext cx="217905" cy="167619"/>
          </a:xfrm>
          <a:prstGeom prst="rect">
            <a:avLst/>
          </a:prstGeom>
        </p:spPr>
      </p:pic>
      <p:sp>
        <p:nvSpPr>
          <p:cNvPr id="18" name="Rectangle 17">
            <a:extLst>
              <a:ext uri="{FF2B5EF4-FFF2-40B4-BE49-F238E27FC236}">
                <a16:creationId xmlns="" xmlns:a16="http://schemas.microsoft.com/office/drawing/2014/main" id="{41E7D81C-D3A0-46F5-AA6C-C9097C5EA56B}"/>
              </a:ext>
            </a:extLst>
          </p:cNvPr>
          <p:cNvSpPr/>
          <p:nvPr/>
        </p:nvSpPr>
        <p:spPr>
          <a:xfrm>
            <a:off x="1006900" y="3778075"/>
            <a:ext cx="6877467" cy="257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rPr>
              <a:t>Document (VLDB 2018 Research Track PC members)</a:t>
            </a:r>
          </a:p>
        </p:txBody>
      </p:sp>
      <p:sp>
        <p:nvSpPr>
          <p:cNvPr id="19" name="Rectangle 18">
            <a:extLst>
              <a:ext uri="{FF2B5EF4-FFF2-40B4-BE49-F238E27FC236}">
                <a16:creationId xmlns="" xmlns:a16="http://schemas.microsoft.com/office/drawing/2014/main" id="{ECEE7CD6-1329-477C-B192-25F71638C666}"/>
              </a:ext>
            </a:extLst>
          </p:cNvPr>
          <p:cNvSpPr/>
          <p:nvPr/>
        </p:nvSpPr>
        <p:spPr>
          <a:xfrm>
            <a:off x="1006898" y="4062250"/>
            <a:ext cx="6877469" cy="974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nSpc>
                <a:spcPct val="170000"/>
              </a:lnSpc>
            </a:pPr>
            <a:endParaRPr lang="en-US" sz="152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20" name="Rectangle 19">
            <a:extLst>
              <a:ext uri="{FF2B5EF4-FFF2-40B4-BE49-F238E27FC236}">
                <a16:creationId xmlns="" xmlns:a16="http://schemas.microsoft.com/office/drawing/2014/main" id="{4FD47E1B-41AB-4A20-982E-C95E47CEDDB6}"/>
              </a:ext>
            </a:extLst>
          </p:cNvPr>
          <p:cNvSpPr/>
          <p:nvPr/>
        </p:nvSpPr>
        <p:spPr>
          <a:xfrm>
            <a:off x="1006898" y="3997150"/>
            <a:ext cx="6745491" cy="877163"/>
          </a:xfrm>
          <a:prstGeom prst="rect">
            <a:avLst/>
          </a:prstGeom>
        </p:spPr>
        <p:txBody>
          <a:bodyPr wrap="square">
            <a:spAutoFit/>
          </a:bodyPr>
          <a:lstStyle/>
          <a:p>
            <a:pPr>
              <a:lnSpc>
                <a:spcPct val="170000"/>
              </a:lnSpc>
            </a:pPr>
            <a:r>
              <a:rPr lang="en-US" sz="1500" dirty="0">
                <a:latin typeface="Cambria Math" panose="02040503050406030204" pitchFamily="18" charset="0"/>
                <a:ea typeface="Cambria Math" panose="02040503050406030204" pitchFamily="18" charset="0"/>
                <a:cs typeface="Arial" panose="020B0604020202020204" pitchFamily="34" charset="0"/>
              </a:rPr>
              <a:t>Dan Ports (</a:t>
            </a:r>
            <a:r>
              <a:rPr lang="en-US" sz="1500" b="1" i="1" dirty="0">
                <a:latin typeface="Cambria Math" panose="02040503050406030204" pitchFamily="18" charset="0"/>
                <a:ea typeface="Cambria Math" panose="02040503050406030204" pitchFamily="18" charset="0"/>
                <a:cs typeface="Arial" panose="020B0604020202020204" pitchFamily="34" charset="0"/>
              </a:rPr>
              <a:t>Univ. of Washington USA</a:t>
            </a:r>
            <a:r>
              <a:rPr lang="en-US" sz="1500" dirty="0">
                <a:latin typeface="Cambria Math" panose="02040503050406030204" pitchFamily="18" charset="0"/>
                <a:ea typeface="Cambria Math" panose="02040503050406030204" pitchFamily="18" charset="0"/>
                <a:cs typeface="Arial" panose="020B0604020202020204" pitchFamily="34" charset="0"/>
              </a:rPr>
              <a:t>),  Haryadi Gunawi (</a:t>
            </a:r>
            <a:r>
              <a:rPr lang="en-US" sz="1500" b="1" i="1" dirty="0">
                <a:latin typeface="Cambria Math" panose="02040503050406030204" pitchFamily="18" charset="0"/>
                <a:ea typeface="Cambria Math" panose="02040503050406030204" pitchFamily="18" charset="0"/>
                <a:cs typeface="Arial" panose="020B0604020202020204" pitchFamily="34" charset="0"/>
              </a:rPr>
              <a:t>Univ. of Chicago USA</a:t>
            </a:r>
            <a:r>
              <a:rPr lang="en-US" sz="1500" dirty="0">
                <a:latin typeface="Cambria Math" panose="02040503050406030204" pitchFamily="18" charset="0"/>
                <a:ea typeface="Cambria Math" panose="02040503050406030204" pitchFamily="18" charset="0"/>
                <a:cs typeface="Arial" panose="020B0604020202020204" pitchFamily="34" charset="0"/>
              </a:rPr>
              <a:t>), Sandeep Tata (</a:t>
            </a:r>
            <a:r>
              <a:rPr lang="en-US" sz="1500" b="1" i="1" dirty="0">
                <a:latin typeface="Cambria Math" panose="02040503050406030204" pitchFamily="18" charset="0"/>
                <a:ea typeface="Cambria Math" panose="02040503050406030204" pitchFamily="18" charset="0"/>
                <a:cs typeface="Arial" panose="020B0604020202020204" pitchFamily="34" charset="0"/>
              </a:rPr>
              <a:t>Google USA</a:t>
            </a:r>
            <a:r>
              <a:rPr lang="en-US" sz="1500" dirty="0">
                <a:latin typeface="Cambria Math" panose="02040503050406030204" pitchFamily="18" charset="0"/>
                <a:ea typeface="Cambria Math" panose="02040503050406030204" pitchFamily="18" charset="0"/>
                <a:cs typeface="Arial" panose="020B0604020202020204" pitchFamily="34" charset="0"/>
              </a:rPr>
              <a:t>), Xiaofang Zhou (</a:t>
            </a:r>
            <a:r>
              <a:rPr lang="en-US" sz="1500" b="1" i="1" dirty="0">
                <a:latin typeface="Cambria Math" panose="02040503050406030204" pitchFamily="18" charset="0"/>
                <a:ea typeface="Cambria Math" panose="02040503050406030204" pitchFamily="18" charset="0"/>
                <a:cs typeface="Arial" panose="020B0604020202020204" pitchFamily="34" charset="0"/>
              </a:rPr>
              <a:t>University of Queensland Australia</a:t>
            </a:r>
            <a:r>
              <a:rPr lang="en-US" sz="1500" dirty="0">
                <a:latin typeface="Cambria Math" panose="02040503050406030204" pitchFamily="18" charset="0"/>
                <a:ea typeface="Cambria Math" panose="02040503050406030204" pitchFamily="18" charset="0"/>
                <a:cs typeface="Arial" panose="020B0604020202020204" pitchFamily="34" charset="0"/>
              </a:rPr>
              <a:t>)</a:t>
            </a:r>
          </a:p>
        </p:txBody>
      </p:sp>
      <p:sp>
        <p:nvSpPr>
          <p:cNvPr id="21" name="Rectangle 20">
            <a:extLst>
              <a:ext uri="{FF2B5EF4-FFF2-40B4-BE49-F238E27FC236}">
                <a16:creationId xmlns="" xmlns:a16="http://schemas.microsoft.com/office/drawing/2014/main" id="{76DEB7BC-3783-4FEE-A2CC-D3037A80A819}"/>
              </a:ext>
            </a:extLst>
          </p:cNvPr>
          <p:cNvSpPr/>
          <p:nvPr/>
        </p:nvSpPr>
        <p:spPr>
          <a:xfrm>
            <a:off x="1005936" y="4667841"/>
            <a:ext cx="530915"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a:t>
            </a:r>
            <a:endParaRPr lang="en-US" dirty="0"/>
          </a:p>
        </p:txBody>
      </p:sp>
      <p:sp>
        <p:nvSpPr>
          <p:cNvPr id="22" name="Rectangle 21">
            <a:extLst>
              <a:ext uri="{FF2B5EF4-FFF2-40B4-BE49-F238E27FC236}">
                <a16:creationId xmlns="" xmlns:a16="http://schemas.microsoft.com/office/drawing/2014/main" id="{5C2EBBEB-4D3A-4E28-8017-395CD1335C52}"/>
              </a:ext>
            </a:extLst>
          </p:cNvPr>
          <p:cNvSpPr/>
          <p:nvPr/>
        </p:nvSpPr>
        <p:spPr>
          <a:xfrm>
            <a:off x="2009812" y="4148510"/>
            <a:ext cx="2003455" cy="23812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Math" panose="02040503050406030204" pitchFamily="18" charset="0"/>
              <a:ea typeface="Cambria Math" panose="02040503050406030204" pitchFamily="18" charset="0"/>
              <a:cs typeface="Arial" panose="020B0604020202020204" pitchFamily="34" charset="0"/>
            </a:endParaRPr>
          </a:p>
        </p:txBody>
      </p:sp>
      <p:sp>
        <p:nvSpPr>
          <p:cNvPr id="24" name="Rectangle 23">
            <a:extLst>
              <a:ext uri="{FF2B5EF4-FFF2-40B4-BE49-F238E27FC236}">
                <a16:creationId xmlns="" xmlns:a16="http://schemas.microsoft.com/office/drawing/2014/main" id="{E782DB91-F3A6-4790-B864-6CBABACB0D3D}"/>
              </a:ext>
            </a:extLst>
          </p:cNvPr>
          <p:cNvSpPr/>
          <p:nvPr/>
        </p:nvSpPr>
        <p:spPr>
          <a:xfrm>
            <a:off x="5566511" y="4139717"/>
            <a:ext cx="1699912" cy="23812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Math" panose="02040503050406030204" pitchFamily="18" charset="0"/>
              <a:ea typeface="Cambria Math" panose="02040503050406030204" pitchFamily="18" charset="0"/>
              <a:cs typeface="Arial" panose="020B0604020202020204" pitchFamily="34" charset="0"/>
            </a:endParaRPr>
          </a:p>
        </p:txBody>
      </p:sp>
      <p:sp>
        <p:nvSpPr>
          <p:cNvPr id="25" name="Rectangle 24">
            <a:extLst>
              <a:ext uri="{FF2B5EF4-FFF2-40B4-BE49-F238E27FC236}">
                <a16:creationId xmlns="" xmlns:a16="http://schemas.microsoft.com/office/drawing/2014/main" id="{C4D5A640-AE82-44BE-959F-2F85C162B0C7}"/>
              </a:ext>
            </a:extLst>
          </p:cNvPr>
          <p:cNvSpPr/>
          <p:nvPr/>
        </p:nvSpPr>
        <p:spPr>
          <a:xfrm>
            <a:off x="2277285" y="4537738"/>
            <a:ext cx="814923" cy="23661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Math" panose="02040503050406030204" pitchFamily="18" charset="0"/>
              <a:ea typeface="Cambria Math" panose="02040503050406030204" pitchFamily="18" charset="0"/>
              <a:cs typeface="Arial" panose="020B0604020202020204" pitchFamily="34" charset="0"/>
            </a:endParaRPr>
          </a:p>
        </p:txBody>
      </p:sp>
      <p:sp>
        <p:nvSpPr>
          <p:cNvPr id="29" name="Rectangle 28">
            <a:extLst>
              <a:ext uri="{FF2B5EF4-FFF2-40B4-BE49-F238E27FC236}">
                <a16:creationId xmlns="" xmlns:a16="http://schemas.microsoft.com/office/drawing/2014/main" id="{B8C0E1AC-69D2-4D1E-A88C-E6FC5886CD79}"/>
              </a:ext>
            </a:extLst>
          </p:cNvPr>
          <p:cNvSpPr/>
          <p:nvPr/>
        </p:nvSpPr>
        <p:spPr>
          <a:xfrm>
            <a:off x="4667575" y="4537737"/>
            <a:ext cx="2797405" cy="23812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7884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24" grpId="0" animBg="1"/>
      <p:bldP spid="25"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a:xfrm>
            <a:off x="755576" y="1700808"/>
            <a:ext cx="8174142" cy="4371398"/>
          </a:xfrm>
        </p:spPr>
        <p:txBody>
          <a:bodyPr>
            <a:normAutofit/>
          </a:bodyPr>
          <a:lstStyle/>
          <a:p>
            <a:r>
              <a:rPr lang="en-US" altLang="ko-KR" dirty="0" smtClean="0"/>
              <a:t>Motivation</a:t>
            </a:r>
          </a:p>
          <a:p>
            <a:r>
              <a:rPr lang="en-US" altLang="ko-KR" dirty="0" smtClean="0">
                <a:solidFill>
                  <a:srgbClr val="FF0000"/>
                </a:solidFill>
              </a:rPr>
              <a:t>Preliminaries</a:t>
            </a:r>
          </a:p>
          <a:p>
            <a:r>
              <a:rPr lang="en-US" altLang="ko-KR" dirty="0"/>
              <a:t>Framework and Techniques</a:t>
            </a:r>
          </a:p>
          <a:p>
            <a:r>
              <a:rPr lang="en-US" altLang="ko-KR" dirty="0" smtClean="0"/>
              <a:t>Experiments</a:t>
            </a:r>
          </a:p>
          <a:p>
            <a:r>
              <a:rPr lang="en-US" altLang="ko-KR" dirty="0" smtClean="0"/>
              <a:t>Conclusion</a:t>
            </a:r>
          </a:p>
          <a:p>
            <a:endParaRPr lang="en-US" altLang="ko-KR" dirty="0"/>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574040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Similarity</a:t>
            </a:r>
            <a:endParaRPr lang="en-US" dirty="0"/>
          </a:p>
        </p:txBody>
      </p:sp>
      <p:sp>
        <p:nvSpPr>
          <p:cNvPr id="3" name="Content Placeholder 2"/>
          <p:cNvSpPr>
            <a:spLocks noGrp="1"/>
          </p:cNvSpPr>
          <p:nvPr>
            <p:ph idx="1"/>
          </p:nvPr>
        </p:nvSpPr>
        <p:spPr/>
        <p:txBody>
          <a:bodyPr/>
          <a:lstStyle/>
          <a:p>
            <a:r>
              <a:rPr lang="en-US" altLang="zh-CN" dirty="0"/>
              <a:t>Common similarity functions:</a:t>
            </a:r>
          </a:p>
          <a:p>
            <a:pPr lvl="1"/>
            <a:endParaRPr lang="en-US" altLang="zh-CN" dirty="0" smtClean="0">
              <a:solidFill>
                <a:srgbClr val="CC0000"/>
              </a:solidFill>
            </a:endParaRPr>
          </a:p>
          <a:p>
            <a:pPr lvl="1"/>
            <a:r>
              <a:rPr lang="en-US" altLang="zh-CN" dirty="0" err="1" smtClean="0">
                <a:solidFill>
                  <a:srgbClr val="CC0000"/>
                </a:solidFill>
              </a:rPr>
              <a:t>Jaccard</a:t>
            </a:r>
            <a:r>
              <a:rPr lang="en-US" altLang="zh-CN" dirty="0" smtClean="0"/>
              <a:t>:</a:t>
            </a:r>
          </a:p>
          <a:p>
            <a:pPr lvl="1"/>
            <a:endParaRPr lang="en-US" altLang="zh-CN" dirty="0" smtClean="0"/>
          </a:p>
          <a:p>
            <a:pPr lvl="1"/>
            <a:endParaRPr lang="en-US" altLang="zh-CN" dirty="0"/>
          </a:p>
          <a:p>
            <a:pPr lvl="1"/>
            <a:r>
              <a:rPr lang="en-US" dirty="0" smtClean="0"/>
              <a:t>Cosine:</a:t>
            </a:r>
          </a:p>
          <a:p>
            <a:pPr lvl="1"/>
            <a:endParaRPr lang="en-US" dirty="0" smtClean="0"/>
          </a:p>
          <a:p>
            <a:pPr lvl="1"/>
            <a:endParaRPr lang="en-US" dirty="0" smtClean="0"/>
          </a:p>
          <a:p>
            <a:pPr lvl="1"/>
            <a:r>
              <a:rPr lang="en-US" dirty="0" smtClean="0"/>
              <a:t>Dice:</a:t>
            </a:r>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393028171"/>
              </p:ext>
            </p:extLst>
          </p:nvPr>
        </p:nvGraphicFramePr>
        <p:xfrm>
          <a:off x="2051720" y="1713384"/>
          <a:ext cx="1905000" cy="735012"/>
        </p:xfrm>
        <a:graphic>
          <a:graphicData uri="http://schemas.openxmlformats.org/presentationml/2006/ole">
            <mc:AlternateContent xmlns:mc="http://schemas.openxmlformats.org/markup-compatibility/2006">
              <mc:Choice xmlns:v="urn:schemas-microsoft-com:vml" Requires="v">
                <p:oleObj spid="_x0000_s3298" name="公式" r:id="rId4" imgW="1218960" imgH="469800" progId="Equation.3">
                  <p:embed/>
                </p:oleObj>
              </mc:Choice>
              <mc:Fallback>
                <p:oleObj name="公式" r:id="rId4" imgW="121896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713384"/>
                        <a:ext cx="19050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556822140"/>
              </p:ext>
            </p:extLst>
          </p:nvPr>
        </p:nvGraphicFramePr>
        <p:xfrm>
          <a:off x="1975520" y="2773625"/>
          <a:ext cx="1905000" cy="865188"/>
        </p:xfrm>
        <a:graphic>
          <a:graphicData uri="http://schemas.openxmlformats.org/presentationml/2006/ole">
            <mc:AlternateContent xmlns:mc="http://schemas.openxmlformats.org/markup-compatibility/2006">
              <mc:Choice xmlns:v="urn:schemas-microsoft-com:vml" Requires="v">
                <p:oleObj spid="_x0000_s3299" name="公式" r:id="rId6" imgW="1257120" imgH="571320" progId="Equation.3">
                  <p:embed/>
                </p:oleObj>
              </mc:Choice>
              <mc:Fallback>
                <p:oleObj name="公式" r:id="rId6" imgW="1257120" imgH="571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5520" y="2773625"/>
                        <a:ext cx="19050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Line 32"/>
          <p:cNvSpPr>
            <a:spLocks noChangeShapeType="1"/>
          </p:cNvSpPr>
          <p:nvPr/>
        </p:nvSpPr>
        <p:spPr bwMode="auto">
          <a:xfrm>
            <a:off x="4114800" y="210438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33"/>
          <p:cNvSpPr>
            <a:spLocks noChangeShapeType="1"/>
          </p:cNvSpPr>
          <p:nvPr/>
        </p:nvSpPr>
        <p:spPr bwMode="auto">
          <a:xfrm>
            <a:off x="4114800" y="3206219"/>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8" name="Object 42"/>
          <p:cNvGraphicFramePr>
            <a:graphicFrameLocks noChangeAspect="1"/>
          </p:cNvGraphicFramePr>
          <p:nvPr>
            <p:extLst>
              <p:ext uri="{D42A27DB-BD31-4B8C-83A1-F6EECF244321}">
                <p14:modId xmlns:p14="http://schemas.microsoft.com/office/powerpoint/2010/main" val="1246397781"/>
              </p:ext>
            </p:extLst>
          </p:nvPr>
        </p:nvGraphicFramePr>
        <p:xfrm>
          <a:off x="1975520" y="3989633"/>
          <a:ext cx="1981200" cy="703262"/>
        </p:xfrm>
        <a:graphic>
          <a:graphicData uri="http://schemas.openxmlformats.org/presentationml/2006/ole">
            <mc:AlternateContent xmlns:mc="http://schemas.openxmlformats.org/markup-compatibility/2006">
              <mc:Choice xmlns:v="urn:schemas-microsoft-com:vml" Requires="v">
                <p:oleObj spid="_x0000_s3300" name="公式" r:id="rId8" imgW="1320480" imgH="469800" progId="Equation.3">
                  <p:embed/>
                </p:oleObj>
              </mc:Choice>
              <mc:Fallback>
                <p:oleObj name="公式" r:id="rId8" imgW="1320480" imgH="469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5520" y="3989633"/>
                        <a:ext cx="19812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 name="Line 44"/>
          <p:cNvSpPr>
            <a:spLocks noChangeShapeType="1"/>
          </p:cNvSpPr>
          <p:nvPr/>
        </p:nvSpPr>
        <p:spPr bwMode="auto">
          <a:xfrm>
            <a:off x="4103677" y="4341264"/>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 name="Group 56"/>
          <p:cNvGraphicFramePr>
            <a:graphicFrameLocks/>
          </p:cNvGraphicFramePr>
          <p:nvPr>
            <p:extLst>
              <p:ext uri="{D42A27DB-BD31-4B8C-83A1-F6EECF244321}">
                <p14:modId xmlns:p14="http://schemas.microsoft.com/office/powerpoint/2010/main" val="1035837391"/>
              </p:ext>
            </p:extLst>
          </p:nvPr>
        </p:nvGraphicFramePr>
        <p:xfrm>
          <a:off x="5300219" y="1235790"/>
          <a:ext cx="2286000" cy="3505201"/>
        </p:xfrm>
        <a:graphic>
          <a:graphicData uri="http://schemas.openxmlformats.org/drawingml/2006/table">
            <a:tbl>
              <a:tblPr/>
              <a:tblGrid>
                <a:gridCol w="2286000"/>
              </a:tblGrid>
              <a:tr h="8143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0" i="1" u="none" strike="noStrike" cap="none" normalizeH="0" baseline="0" smtClean="0">
                          <a:ln>
                            <a:noFill/>
                          </a:ln>
                          <a:solidFill>
                            <a:srgbClr val="000066"/>
                          </a:solidFill>
                          <a:effectLst/>
                          <a:latin typeface="Verdana" pitchFamily="34" charset="0"/>
                          <a:ea typeface="宋体" pitchFamily="2" charset="-122"/>
                        </a:rPr>
                        <a:t>x</a:t>
                      </a:r>
                      <a:r>
                        <a:rPr kumimoji="0" lang="en-US" altLang="zh-CN" sz="1800" b="0" i="0" u="none" strike="noStrike" cap="none" normalizeH="0" baseline="0" smtClean="0">
                          <a:ln>
                            <a:noFill/>
                          </a:ln>
                          <a:solidFill>
                            <a:srgbClr val="000066"/>
                          </a:solidFill>
                          <a:effectLst/>
                          <a:latin typeface="Verdana" pitchFamily="34" charset="0"/>
                          <a:ea typeface="宋体" pitchFamily="2" charset="-122"/>
                        </a:rPr>
                        <a:t> = {A,</a:t>
                      </a:r>
                      <a:r>
                        <a:rPr kumimoji="0" lang="en-US" altLang="zh-CN" sz="1800" b="0" i="0" u="none" strike="noStrike" cap="none" normalizeH="0" baseline="0" smtClean="0">
                          <a:ln>
                            <a:noFill/>
                          </a:ln>
                          <a:solidFill>
                            <a:srgbClr val="C82E2E"/>
                          </a:solidFill>
                          <a:effectLst/>
                          <a:latin typeface="Verdana" pitchFamily="34" charset="0"/>
                          <a:ea typeface="宋体" pitchFamily="2" charset="-122"/>
                        </a:rPr>
                        <a:t>B,C,D,E</a:t>
                      </a:r>
                      <a:r>
                        <a:rPr kumimoji="0" lang="en-US" altLang="zh-CN" sz="1800" b="0" i="0" u="none" strike="noStrike" cap="none" normalizeH="0" baseline="0" smtClean="0">
                          <a:ln>
                            <a:noFill/>
                          </a:ln>
                          <a:solidFill>
                            <a:srgbClr val="000066"/>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0" i="1" u="none" strike="noStrike" cap="none" normalizeH="0" baseline="0" smtClean="0">
                          <a:ln>
                            <a:noFill/>
                          </a:ln>
                          <a:solidFill>
                            <a:srgbClr val="000066"/>
                          </a:solidFill>
                          <a:effectLst/>
                          <a:latin typeface="Verdana" pitchFamily="34" charset="0"/>
                          <a:ea typeface="宋体" pitchFamily="2" charset="-122"/>
                        </a:rPr>
                        <a:t>y</a:t>
                      </a:r>
                      <a:r>
                        <a:rPr kumimoji="0" lang="en-US" altLang="zh-CN" sz="1800" b="0" i="0" u="none" strike="noStrike" cap="none" normalizeH="0" baseline="0" smtClean="0">
                          <a:ln>
                            <a:noFill/>
                          </a:ln>
                          <a:solidFill>
                            <a:srgbClr val="000066"/>
                          </a:solidFill>
                          <a:effectLst/>
                          <a:latin typeface="Verdana" pitchFamily="34" charset="0"/>
                          <a:ea typeface="宋体" pitchFamily="2" charset="-122"/>
                        </a:rPr>
                        <a:t> = {</a:t>
                      </a:r>
                      <a:r>
                        <a:rPr kumimoji="0" lang="en-US" altLang="zh-CN" sz="1800" b="0" i="0" u="none" strike="noStrike" cap="none" normalizeH="0" baseline="0" smtClean="0">
                          <a:ln>
                            <a:noFill/>
                          </a:ln>
                          <a:solidFill>
                            <a:srgbClr val="C82E2E"/>
                          </a:solidFill>
                          <a:effectLst/>
                          <a:latin typeface="Verdana" pitchFamily="34" charset="0"/>
                          <a:ea typeface="宋体" pitchFamily="2" charset="-122"/>
                        </a:rPr>
                        <a:t>B,C,D,E</a:t>
                      </a:r>
                      <a:r>
                        <a:rPr kumimoji="0" lang="en-US" altLang="zh-CN" sz="1800" b="0" i="0" u="none" strike="noStrike" cap="none" normalizeH="0" baseline="0" smtClean="0">
                          <a:ln>
                            <a:noFill/>
                          </a:ln>
                          <a:solidFill>
                            <a:srgbClr val="000066"/>
                          </a:solidFill>
                          <a:effectLst/>
                          <a:latin typeface="Verdana" pitchFamily="34" charset="0"/>
                          <a:ea typeface="宋体" pitchFamily="2" charset="-122"/>
                        </a:rPr>
                        <a:t>,F}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810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0" i="0" u="none" strike="noStrike" cap="none" normalizeH="0" baseline="0" smtClean="0">
                          <a:ln>
                            <a:noFill/>
                          </a:ln>
                          <a:solidFill>
                            <a:srgbClr val="000066"/>
                          </a:solidFill>
                          <a:effectLst/>
                          <a:latin typeface="Verdana" pitchFamily="34" charset="0"/>
                          <a:ea typeface="宋体" pitchFamily="2" charset="-122"/>
                        </a:rPr>
                        <a:t>4/6 = 0.67</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r>
              <a:tr h="8985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0" i="0" u="none" strike="noStrike" cap="none" normalizeH="0" baseline="0" smtClean="0">
                          <a:ln>
                            <a:noFill/>
                          </a:ln>
                          <a:solidFill>
                            <a:srgbClr val="000066"/>
                          </a:solidFill>
                          <a:effectLst/>
                          <a:latin typeface="Verdana" pitchFamily="34" charset="0"/>
                          <a:ea typeface="宋体" pitchFamily="2" charset="-122"/>
                        </a:rPr>
                        <a:t>4/5 = 0.8</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911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0" i="0" u="none" strike="noStrike" cap="none" normalizeH="0" baseline="0" dirty="0" smtClean="0">
                          <a:ln>
                            <a:noFill/>
                          </a:ln>
                          <a:solidFill>
                            <a:srgbClr val="000066"/>
                          </a:solidFill>
                          <a:effectLst/>
                          <a:latin typeface="Verdana" pitchFamily="34" charset="0"/>
                          <a:ea typeface="宋体" pitchFamily="2" charset="-122"/>
                        </a:rPr>
                        <a:t>8/10 = 0.8</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606596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3.73827"/>
  <p:tag name="LATEXADDIN" val="\documentclass{article}&#10;\usepackage{amsmath}&#10;\pagestyle{empty}&#10;\begin{document}&#10;$e_1$&#10;&#10;\end{document}"/>
  <p:tag name="IGUANATEXSIZE" val="22"/>
  <p:tag name="IGUANATEXCURSOR" val="84"/>
  <p:tag name="TRANSPARENCY" val="True"/>
  <p:tag name="FILENAME" val=""/>
  <p:tag name="LATEXENGINEID" val="0"/>
  <p:tag name="TEMPFOLDER" val="c:\temp\"/>
  <p:tag name="LATEXFORMHEIGHT" val="312"/>
  <p:tag name="LATEXFORMWIDTH" val="868"/>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1932.508"/>
  <p:tag name="LATEXADDIN" val="\documentclass{article}&#10;\usepackage{amsmath}&#10;\usepackage{color}&#10;&#10;\pagestyle{empty}&#10;\begin{document}&#10;&#10;&#10;(a) Extend window from \textcolor{blue}{$\mathcal{W}_3^{3}$} to \textcolor{red}{$\mathcal{W}_3^{4}$}&#10;&#10;&#10;\end{document}"/>
  <p:tag name="IGUANATEXSIZE" val="20"/>
  <p:tag name="IGUANATEXCURSOR" val="105"/>
  <p:tag name="TRANSPARENCY" val="True"/>
  <p:tag name="FILENAME" val=""/>
  <p:tag name="LATEXENGINEID" val="0"/>
  <p:tag name="TEMPFOLDER" val="c:\temp\"/>
  <p:tag name="LATEXFORMHEIGHT" val="312"/>
  <p:tag name="LATEXFORMWIDTH" val="868"/>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1937.008"/>
  <p:tag name="LATEXADDIN" val="\documentclass{article}&#10;\usepackage{amsmath}&#10;\usepackage{color}&#10;&#10;\pagestyle{empty}&#10;\begin{document}&#10;&#10;&#10;(b)  Extend window from \textcolor{blue}{$\mathcal{W}_3^{4}$} to \textcolor{red}{$\mathcal{W}_3^{5}$}&#10;&#10;&#10;\end{document}"/>
  <p:tag name="IGUANATEXSIZE" val="20"/>
  <p:tag name="IGUANATEXCURSOR" val="125"/>
  <p:tag name="TRANSPARENCY" val="True"/>
  <p:tag name="FILENAME" val=""/>
  <p:tag name="LATEXENGINEID" val="0"/>
  <p:tag name="TEMPFOLDER" val="c:\temp\"/>
  <p:tag name="LATEXFORMHEIGHT" val="312"/>
  <p:tag name="LATEXFORMWIDTH" val="868"/>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1958.755"/>
  <p:tag name="LATEXADDIN" val="\documentclass{article}&#10;\usepackage{amsmath}&#10;\usepackage{color}&#10;&#10;\pagestyle{empty}&#10;\begin{document}&#10;&#10;&#10;(c) Migrate window from \textcolor{blue}{$\mathcal{W}_3^{4}$} to \textcolor{red}{$\mathcal{W}_4^{4}$}&#10;&#10;&#10;\end{document}"/>
  <p:tag name="IGUANATEXSIZE" val="20"/>
  <p:tag name="IGUANATEXCURSOR" val="126"/>
  <p:tag name="TRANSPARENCY" val="True"/>
  <p:tag name="FILENAME" val=""/>
  <p:tag name="LATEXENGINEID" val="0"/>
  <p:tag name="TEMPFOLDER" val="c:\temp\"/>
  <p:tag name="LATEXFORMHEIGHT" val="312"/>
  <p:tag name="LATEXFORMWIDTH" val="868"/>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6.73788"/>
  <p:tag name="LATEXADDIN" val="\documentclass{article}&#10;\usepackage{amsmath}&#10;\pagestyle{empty}&#10;\begin{document}&#10;$e_2$&#10;&#10;\end{document}"/>
  <p:tag name="IGUANATEXSIZE" val="22"/>
  <p:tag name="IGUANATEXCURSOR" val="84"/>
  <p:tag name="TRANSPARENCY" val="True"/>
  <p:tag name="FILENAME" val=""/>
  <p:tag name="LATEXENGINEID" val="0"/>
  <p:tag name="TEMPFOLDER" val="c:\temp\"/>
  <p:tag name="LATEXFORMHEIGHT" val="312"/>
  <p:tag name="LATEXFORMWIDTH" val="868"/>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begin{document}&#10;$e_3$&#10;&#10;\end{document}"/>
  <p:tag name="IGUANATEXSIZE" val="22"/>
  <p:tag name="IGUANATEXCURSOR" val="84"/>
  <p:tag name="TRANSPARENCY" val="True"/>
  <p:tag name="FILENAME" val=""/>
  <p:tag name="LATEXENGINEID" val="0"/>
  <p:tag name="TEMPFOLDER" val="c:\temp\"/>
  <p:tag name="LATEXFORMHEIGHT" val="312"/>
  <p:tag name="LATEXFORMWIDTH" val="868"/>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98764"/>
  <p:tag name="LATEXADDIN" val="\documentclass{article}&#10;\usepackage{amsmath}&#10;\pagestyle{empty}&#10;\begin{document}&#10;$e_4$&#10;&#10;\end{document}"/>
  <p:tag name="IGUANATEXSIZE" val="22"/>
  <p:tag name="IGUANATEXCURSOR" val="84"/>
  <p:tag name="TRANSPARENCY" val="True"/>
  <p:tag name="FILENAME" val=""/>
  <p:tag name="LATEXENGINEID" val="0"/>
  <p:tag name="TEMPFOLDER" val="c:\temp\"/>
  <p:tag name="LATEXFORMHEIGHT" val="312"/>
  <p:tag name="LATEXFORMWIDTH" val="868"/>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4.48819"/>
  <p:tag name="LATEXADDIN" val="\documentclass{article}&#10;\usepackage{amsmath}&#10;\pagestyle{empty}&#10;\begin{document}&#10;$r_1$&#10;&#10;\end{document}"/>
  <p:tag name="IGUANATEXSIZE" val="22"/>
  <p:tag name="IGUANATEXCURSOR" val="82"/>
  <p:tag name="TRANSPARENCY" val="True"/>
  <p:tag name="FILENAME" val=""/>
  <p:tag name="LATEXENGINEID" val="0"/>
  <p:tag name="TEMPFOLDER" val="c:\temp\"/>
  <p:tag name="LATEXFORMHEIGHT" val="312"/>
  <p:tag name="LATEXFORMWIDTH" val="868"/>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7.48779"/>
  <p:tag name="LATEXADDIN" val="\documentclass{article}&#10;\usepackage{amsmath}&#10;\pagestyle{empty}&#10;\begin{document}&#10;$r_2$&#10;&#10;\end{document}"/>
  <p:tag name="IGUANATEXSIZE" val="22"/>
  <p:tag name="IGUANATEXCURSOR" val="82"/>
  <p:tag name="TRANSPARENCY" val="True"/>
  <p:tag name="FILENAME" val=""/>
  <p:tag name="LATEXENGINEID" val="0"/>
  <p:tag name="TEMPFOLDER" val="c:\temp\"/>
  <p:tag name="LATEXFORMHEIGHT" val="312"/>
  <p:tag name="LATEXFORMWIDTH" val="868"/>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8.23772"/>
  <p:tag name="LATEXADDIN" val="\documentclass{article}&#10;\usepackage{amsmath}&#10;\pagestyle{empty}&#10;\begin{document}&#10;$r_3$&#10;&#10;\end{document}"/>
  <p:tag name="IGUANATEXSIZE" val="22"/>
  <p:tag name="IGUANATEXCURSOR" val="82"/>
  <p:tag name="TRANSPARENCY" val="True"/>
  <p:tag name="FILENAME" val=""/>
  <p:tag name="LATEXENGINEID" val="0"/>
  <p:tag name="TEMPFOLDER" val="c:\temp\"/>
  <p:tag name="LATEXFORMHEIGHT" val="312"/>
  <p:tag name="LATEXFORMWIDTH" val="868"/>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9.73756"/>
  <p:tag name="LATEXADDIN" val="\documentclass{article}&#10;\usepackage{amsmath}&#10;\pagestyle{empty}&#10;\begin{document}&#10;$r_4$&#10;&#10;\end{document}"/>
  <p:tag name="IGUANATEXSIZE" val="22"/>
  <p:tag name="IGUANATEXCURSOR" val="82"/>
  <p:tag name="TRANSPARENCY" val="True"/>
  <p:tag name="FILENAME" val=""/>
  <p:tag name="LATEXENGINEID" val="0"/>
  <p:tag name="TEMPFOLDER" val="c:\temp\"/>
  <p:tag name="LATEXFORMHEIGHT" val="312"/>
  <p:tag name="LATEXFORMWIDTH" val="868"/>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97.48779"/>
  <p:tag name="LATEXADDIN" val="\documentclass{article}&#10;\usepackage{amsmath}&#10;\pagestyle{empty}&#10;\begin{document}&#10;$r_5$&#10;&#10;\end{document}"/>
  <p:tag name="IGUANATEXSIZE" val="22"/>
  <p:tag name="IGUANATEXCURSOR" val="82"/>
  <p:tag name="TRANSPARENCY" val="True"/>
  <p:tag name="FILENAME" val=""/>
  <p:tag name="LATEXENGINEID" val="0"/>
  <p:tag name="TEMPFOLDER" val="c:\temp\"/>
  <p:tag name="LATEXFORMHEIGHT" val="312"/>
  <p:tag name="LATEXFORMWIDTH" val="868"/>
  <p:tag name="LATEXFORMWRAP" val="True"/>
  <p:tag name="BITMAPVECTOR" val="0"/>
</p:tagLst>
</file>

<file path=ppt/theme/theme1.xml><?xml version="1.0" encoding="utf-8"?>
<a:theme xmlns:a="http://schemas.openxmlformats.org/drawingml/2006/main" name="id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oval" w="med" len="med"/>
          <a:tailEnd type="triangle" w="med" len="med"/>
        </a:ln>
        <a:effectLst/>
      </a:spPr>
      <a:bodyPr vert="horz" wrap="none" lIns="91440" tIns="45720" rIns="91440" bIns="45720" numCol="1" rtlCol="0" anchor="ctr" anchorCtr="0" compatLnSpc="1">
        <a:prstTxWarp prst="textNoShape">
          <a:avLst/>
        </a:prstTxWarp>
        <a:no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1400" i="0" u="none" strike="noStrike" cap="none" normalizeH="0" baseline="0" dirty="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idb</Template>
  <TotalTime>68389</TotalTime>
  <Words>1131</Words>
  <Application>Microsoft Macintosh PowerPoint</Application>
  <PresentationFormat>On-screen Show (4:3)</PresentationFormat>
  <Paragraphs>356</Paragraphs>
  <Slides>29</Slides>
  <Notes>29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3" baseType="lpstr">
      <vt:lpstr>Arial</vt:lpstr>
      <vt:lpstr>Calibri</vt:lpstr>
      <vt:lpstr>Cambria Math</vt:lpstr>
      <vt:lpstr>HY견고딕</vt:lpstr>
      <vt:lpstr>MS PGothic</vt:lpstr>
      <vt:lpstr>ＭＳ Ｐゴシック</vt:lpstr>
      <vt:lpstr>Symbol</vt:lpstr>
      <vt:lpstr>Times New Roman</vt:lpstr>
      <vt:lpstr>Verdana</vt:lpstr>
      <vt:lpstr>Wingdings</vt:lpstr>
      <vt:lpstr>맑은 고딕</vt:lpstr>
      <vt:lpstr>宋体</vt:lpstr>
      <vt:lpstr>idb</vt:lpstr>
      <vt:lpstr>公式</vt:lpstr>
      <vt:lpstr>An Efficient Sliding Window Approach for Approximate Entity Extraction with Synonyms</vt:lpstr>
      <vt:lpstr>Outline</vt:lpstr>
      <vt:lpstr>Dictionary-based Entity Extraction</vt:lpstr>
      <vt:lpstr>Approximate Entity Extraction (AEE)</vt:lpstr>
      <vt:lpstr>Limitations of AEE</vt:lpstr>
      <vt:lpstr>Synonym Rules</vt:lpstr>
      <vt:lpstr>Approximate Entity Extraction with Synonyms</vt:lpstr>
      <vt:lpstr>Outline</vt:lpstr>
      <vt:lpstr>Set-based Similarity</vt:lpstr>
      <vt:lpstr>Basic Terminology</vt:lpstr>
      <vt:lpstr>Problem Formulation</vt:lpstr>
      <vt:lpstr>Outline</vt:lpstr>
      <vt:lpstr>Overall Framework</vt:lpstr>
      <vt:lpstr>Prefix Filter [Chaudhuri et al. 2006]</vt:lpstr>
      <vt:lpstr>Index Structure</vt:lpstr>
      <vt:lpstr>Index Structure: Example</vt:lpstr>
      <vt:lpstr>Candidate Generation</vt:lpstr>
      <vt:lpstr>Dynamic Prefix Computation</vt:lpstr>
      <vt:lpstr>Dynamic Prefix Computation</vt:lpstr>
      <vt:lpstr>Outline</vt:lpstr>
      <vt:lpstr>Experiment Setup</vt:lpstr>
      <vt:lpstr>Effectiveness</vt:lpstr>
      <vt:lpstr>Effectiveness</vt:lpstr>
      <vt:lpstr>Efficiency: end-to-end result</vt:lpstr>
      <vt:lpstr>Efficiency: filtering methods</vt:lpstr>
      <vt:lpstr>Efficiency: scalability</vt:lpstr>
      <vt:lpstr>Outline</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SPARQL Query Processing</dc:title>
  <dc:creator>Kisung Kim</dc:creator>
  <cp:lastModifiedBy>Jin Wang</cp:lastModifiedBy>
  <cp:revision>6149</cp:revision>
  <dcterms:created xsi:type="dcterms:W3CDTF">2009-10-30T03:36:27Z</dcterms:created>
  <dcterms:modified xsi:type="dcterms:W3CDTF">2019-05-27T20:35:36Z</dcterms:modified>
</cp:coreProperties>
</file>