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6" r:id="rId3"/>
    <p:sldId id="322" r:id="rId4"/>
    <p:sldId id="278" r:id="rId5"/>
    <p:sldId id="325" r:id="rId6"/>
    <p:sldId id="326" r:id="rId7"/>
    <p:sldId id="327" r:id="rId8"/>
    <p:sldId id="300" r:id="rId9"/>
    <p:sldId id="262" r:id="rId10"/>
    <p:sldId id="302" r:id="rId11"/>
    <p:sldId id="264" r:id="rId12"/>
    <p:sldId id="280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63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01" r:id="rId35"/>
    <p:sldId id="318" r:id="rId36"/>
    <p:sldId id="319" r:id="rId37"/>
    <p:sldId id="320" r:id="rId38"/>
    <p:sldId id="321" r:id="rId39"/>
    <p:sldId id="304" r:id="rId40"/>
    <p:sldId id="305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81740"/>
  </p:normalViewPr>
  <p:slideViewPr>
    <p:cSldViewPr snapToGrid="0">
      <p:cViewPr varScale="1">
        <p:scale>
          <a:sx n="88" d="100"/>
          <a:sy n="88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33C1-CB1C-7645-9F7D-DD11D4BB1522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E93B-2CAE-3749-9E6E-96C5BBF9F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5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2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53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1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8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4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E93B-2CAE-3749-9E6E-96C5BBF9F5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86D2ED-3E88-F9FF-FCD6-5962D27E5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6971C0-DD20-59C3-2F39-322850A29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7C62A2-5FFF-6A27-282C-4B24F750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4CD25B-7730-445D-8AAE-3B848677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84DE34-7066-B754-E856-716CA4B9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5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FFD6D3-A3F4-9468-39D0-AAB49E4A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E060C0-45CE-4280-1588-80FE156EB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C54348-2B1F-F6F1-C16A-EED8BB7E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9C5B1D-5C5C-3DCC-16A0-DBE5FAEC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B2F48-C038-6C19-5BCF-D907D4A4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3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0E61710-946E-043D-AB48-9D81853F4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2D92B7-F42B-F69D-2051-A60A7B5C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E9FCC-2FA0-4133-BB41-AC0CFD31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19231F-8E16-EC6D-1D94-0456CF52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384DB-B911-8116-D710-18AB309E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4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9CEB9-B3EC-1D2F-E370-2FD9D03A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7C09E9-4217-3902-2AE5-7EE40255F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6DE5A4-D9CF-2612-A14F-5B592CA8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2AF9F3-48BA-10A7-5102-92D60B9B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2B2A2D-02BE-C643-DDFA-E7E7A74C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1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88749C-CE44-A04F-506B-C04A0144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5072D4-B354-FDD6-8680-28DFCCFD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FA8D06-7612-2C02-E3B7-5FFDF162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2176BB-AB22-06D6-FCDB-719006C1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78F935-B9D3-FBD7-785C-035428C7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33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A628A-84F7-CC77-3163-9EB2AA7B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85D759-A686-DF1C-3D4C-D47A0346D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C728A6-118A-D72E-C1C8-799839685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24AF3C-05DC-2F6A-BDE9-063CD95A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7A931C-A640-B374-BC0E-3DA36C85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F42A69-7ACD-A6B9-642B-FBC29EF6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8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51F9C-E834-94A5-87A4-66E97B0B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5F3F5E-E3A4-0D15-5A97-1E368328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BB0492-0763-B834-142F-28B1DBDE4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DB8A4A-1580-05B0-DC61-74BB165E0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F63ECB-19A3-1E10-5FB8-DB6DFD17D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CC23468-4AFA-A0FD-7282-966D641B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02B79B-2E19-263C-BF36-8A892DA1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42E7120-BACF-7159-D814-A63FF69A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86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F3431-AC45-CC16-CFBB-4625D93A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173F34-80AF-9732-6F11-3CB58F7E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43429B-C451-D02A-AB0F-9CC9DD4D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43AA29-847B-85B3-E57B-FBF5AA90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57604F-49C8-C35C-F6C3-C82CC7A0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CC43DF-4566-0813-625B-A4B3CEB8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58B69B-917C-9BF9-9E16-57D5C3CC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6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BB8B9-5159-46AF-763B-147A063F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D97E32-6D3D-38E0-A0EF-7A42EB9B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0B5493-C262-0EAE-F61C-87C00F51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70CB6B-D732-DF5F-7543-7AC158D6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9737A5-9E7D-DF7B-A191-B5E1D230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303273-7BE9-C9FC-4865-01894412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3B72E-D4EC-89F9-3621-831D0B64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2958BC-7658-4BA3-0BBE-C949AC083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1DE058-1BC6-72E0-4EE2-AA1E062A8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E87B2-CF4D-AC94-E094-0F1A1543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41597E-AB90-A977-671A-DBD82E84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6114DC-39C0-9CE5-B0F9-8CD2F7FE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5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B4D9887-002E-4967-AE07-84DD24A9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B02E47-D035-88BE-418E-54AC419F7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F440E9-8059-680C-DF6C-5E4B3D48D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E830-2221-4A55-A0A9-9C0F8883E08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FD8C9-DE5D-8A9C-81DA-670E78FF8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20B7D8-966F-600D-479B-8C36C32C2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6435-78CB-4265-8C59-7CE40617B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Jiacheng-WU/DCDatalo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tmp"/><Relationship Id="rId3" Type="http://schemas.openxmlformats.org/officeDocument/2006/relationships/image" Target="../media/image2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17ADB3-4C0D-0DBC-5A24-30392703C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285" y="991733"/>
            <a:ext cx="11103429" cy="3159352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Optimizing Parallel Recursive </a:t>
            </a:r>
            <a:r>
              <a:rPr lang="en-US" altLang="zh-CN" sz="5400" dirty="0" err="1"/>
              <a:t>Datalog</a:t>
            </a:r>
            <a:r>
              <a:rPr lang="en-US" altLang="zh-CN" sz="5400" dirty="0"/>
              <a:t> Evaluation on Multicore Machines</a:t>
            </a:r>
            <a:endParaRPr lang="zh-CN" alt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EC6D8B-1DCA-E25C-1EE9-B461EC58A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3867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Jiacheng</a:t>
            </a:r>
            <a:r>
              <a:rPr lang="en-US" altLang="zh-CN" dirty="0" smtClean="0"/>
              <a:t> Wu (University of Washington)</a:t>
            </a:r>
          </a:p>
          <a:p>
            <a:r>
              <a:rPr lang="en-US" altLang="zh-CN" b="1" dirty="0" smtClean="0"/>
              <a:t>Jin Wang (</a:t>
            </a:r>
            <a:r>
              <a:rPr lang="en-US" altLang="zh-CN" b="1" dirty="0" err="1" smtClean="0"/>
              <a:t>Megagon</a:t>
            </a:r>
            <a:r>
              <a:rPr lang="en-US" altLang="zh-CN" b="1" dirty="0" smtClean="0"/>
              <a:t> Labs)</a:t>
            </a:r>
          </a:p>
          <a:p>
            <a:r>
              <a:rPr lang="en-US" altLang="zh-CN" dirty="0" smtClean="0"/>
              <a:t>Carlo </a:t>
            </a:r>
            <a:r>
              <a:rPr lang="en-US" altLang="zh-CN" dirty="0" err="1" smtClean="0"/>
              <a:t>Zaniolo</a:t>
            </a:r>
            <a:r>
              <a:rPr lang="en-US" altLang="zh-CN" dirty="0" smtClean="0"/>
              <a:t> (University of California, Los Angeles)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7" y="217666"/>
            <a:ext cx="1851093" cy="96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2" y="64603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72E0E-981D-B3F0-053D-0A8D5BC1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Naïve method: Global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4C480B-7E1C-312A-957A-64194B396F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Limitations:</a:t>
            </a:r>
            <a:endParaRPr lang="en-US" altLang="zh-CN" dirty="0"/>
          </a:p>
          <a:p>
            <a:pPr lvl="1"/>
            <a:r>
              <a:rPr lang="en-US" altLang="zh-CN" dirty="0"/>
              <a:t>Idle waiting </a:t>
            </a:r>
            <a:r>
              <a:rPr lang="en-US" altLang="zh-CN" dirty="0" smtClean="0"/>
              <a:t>happens </a:t>
            </a:r>
            <a:r>
              <a:rPr lang="en-US" altLang="zh-CN" dirty="0"/>
              <a:t>before coordination (Blocked)</a:t>
            </a:r>
          </a:p>
          <a:p>
            <a:pPr lvl="1"/>
            <a:r>
              <a:rPr lang="en-US" altLang="zh-CN" dirty="0"/>
              <a:t>Coordination </a:t>
            </a:r>
            <a:r>
              <a:rPr lang="en-US" altLang="zh-CN" dirty="0" smtClean="0"/>
              <a:t>might result </a:t>
            </a:r>
            <a:r>
              <a:rPr lang="en-US" altLang="zh-CN" dirty="0"/>
              <a:t>in serious race conditions</a:t>
            </a:r>
          </a:p>
          <a:p>
            <a:endParaRPr lang="zh-CN" altLang="en-US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="" xmlns:a16="http://schemas.microsoft.com/office/drawing/2014/main" id="{375DEA11-AC06-E1A2-DFA9-868D401AF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0531"/>
            <a:ext cx="5181600" cy="4081525"/>
          </a:xfrm>
        </p:spPr>
      </p:pic>
      <p:sp>
        <p:nvSpPr>
          <p:cNvPr id="3" name="Rectangle 2"/>
          <p:cNvSpPr/>
          <p:nvPr/>
        </p:nvSpPr>
        <p:spPr>
          <a:xfrm>
            <a:off x="6307667" y="3674533"/>
            <a:ext cx="4394200" cy="2502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72E0E-981D-B3F0-053D-0A8D5BC1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Mechanisms – SSP </a:t>
            </a:r>
            <a:r>
              <a:rPr lang="en-US" altLang="zh-CN" sz="2800" dirty="0"/>
              <a:t>(Stale-Synchronous </a:t>
            </a:r>
            <a:r>
              <a:rPr lang="en-US" altLang="zh-CN" sz="2800" dirty="0" smtClean="0"/>
              <a:t>Parallel</a:t>
            </a:r>
            <a:r>
              <a:rPr lang="en-US" altLang="zh-CN" sz="2800" dirty="0"/>
              <a:t>)</a:t>
            </a:r>
            <a:r>
              <a:rPr lang="en-US" altLang="zh-CN" sz="2800" dirty="0" smtClean="0"/>
              <a:t> </a:t>
            </a:r>
            <a:r>
              <a:rPr lang="en-US" altLang="zh-CN" sz="2000" dirty="0" smtClean="0"/>
              <a:t>[Ho et al. 2013]</a:t>
            </a:r>
            <a:endParaRPr lang="zh-CN" alt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4C480B-7E1C-312A-957A-64194B396F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Core </a:t>
            </a:r>
            <a:r>
              <a:rPr lang="en-US" altLang="zh-CN" dirty="0"/>
              <a:t>Idea</a:t>
            </a:r>
          </a:p>
          <a:p>
            <a:pPr lvl="1"/>
            <a:r>
              <a:rPr lang="en-US" altLang="zh-CN" dirty="0"/>
              <a:t>all workers continue executing at most </a:t>
            </a:r>
            <a:r>
              <a:rPr lang="zh-CN" altLang="en-US" dirty="0"/>
              <a:t>𝑠 </a:t>
            </a:r>
            <a:r>
              <a:rPr lang="en-US" altLang="zh-CN" dirty="0"/>
              <a:t>local iterations before stopping to wait for slowest one</a:t>
            </a:r>
          </a:p>
          <a:p>
            <a:r>
              <a:rPr lang="en-US" altLang="zh-CN" dirty="0" smtClean="0"/>
              <a:t>Intuition</a:t>
            </a:r>
            <a:endParaRPr lang="en-US" altLang="zh-CN" dirty="0"/>
          </a:p>
          <a:p>
            <a:pPr lvl="1"/>
            <a:r>
              <a:rPr lang="en-US" altLang="zh-CN" dirty="0"/>
              <a:t>Workers spend more time performing actual computation</a:t>
            </a:r>
          </a:p>
          <a:p>
            <a:endParaRPr lang="zh-CN" altLang="en-US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="" xmlns:a16="http://schemas.microsoft.com/office/drawing/2014/main" id="{375DEA11-AC06-E1A2-DFA9-868D401AF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0531"/>
            <a:ext cx="5181600" cy="4081525"/>
          </a:xfrm>
        </p:spPr>
      </p:pic>
      <p:sp>
        <p:nvSpPr>
          <p:cNvPr id="5" name="Rectangle 4"/>
          <p:cNvSpPr/>
          <p:nvPr/>
        </p:nvSpPr>
        <p:spPr>
          <a:xfrm>
            <a:off x="6299199" y="4978399"/>
            <a:ext cx="4165601" cy="119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72E0E-981D-B3F0-053D-0A8D5BC1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Mechanisms – DWS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C70A44-7D8A-FBC3-E36B-48601C018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66628"/>
          </a:xfrm>
        </p:spPr>
        <p:txBody>
          <a:bodyPr>
            <a:normAutofit/>
          </a:bodyPr>
          <a:lstStyle/>
          <a:p>
            <a:r>
              <a:rPr lang="en-US" altLang="zh-CN" dirty="0"/>
              <a:t>DWS </a:t>
            </a:r>
            <a:r>
              <a:rPr lang="en-US" altLang="zh-CN" sz="2000" dirty="0"/>
              <a:t>(Dynamic Weight-based Strategy)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liminate </a:t>
            </a:r>
            <a:r>
              <a:rPr lang="en-US" altLang="zh-CN" dirty="0"/>
              <a:t>global </a:t>
            </a:r>
            <a:r>
              <a:rPr lang="en-US" altLang="zh-CN" dirty="0" smtClean="0"/>
              <a:t>coordination</a:t>
            </a:r>
          </a:p>
          <a:p>
            <a:pPr lvl="1"/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itself</a:t>
            </a:r>
          </a:p>
          <a:p>
            <a:pPr lvl="1"/>
            <a:r>
              <a:rPr lang="en-US" altLang="zh-CN" dirty="0" smtClean="0"/>
              <a:t>Maintain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facilitate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making</a:t>
            </a:r>
            <a:endParaRPr lang="en-US" altLang="zh-CN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="" xmlns:a16="http://schemas.microsoft.com/office/drawing/2014/main" id="{24BCF19E-179B-5FE1-920E-5CDB522593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0531"/>
            <a:ext cx="5181600" cy="4081525"/>
          </a:xfrm>
        </p:spPr>
      </p:pic>
      <p:sp>
        <p:nvSpPr>
          <p:cNvPr id="5" name="Rectangle 4"/>
          <p:cNvSpPr/>
          <p:nvPr/>
        </p:nvSpPr>
        <p:spPr>
          <a:xfrm>
            <a:off x="8398933" y="4944532"/>
            <a:ext cx="728134" cy="254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738005-86D8-D8CD-AB0E-B51CD7DE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 – Logical 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5D837A-1470-83A1-2BEB-8E9C66765D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Logical Plan</a:t>
            </a:r>
          </a:p>
          <a:p>
            <a:pPr lvl="1"/>
            <a:r>
              <a:rPr lang="en-US" altLang="zh-CN" dirty="0"/>
              <a:t>From AND/OR Tree</a:t>
            </a:r>
          </a:p>
          <a:p>
            <a:pPr lvl="1"/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denote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</a:p>
          <a:p>
            <a:pPr lvl="1"/>
            <a:r>
              <a:rPr lang="en-US" altLang="zh-CN" dirty="0" smtClean="0"/>
              <a:t>Mark </a:t>
            </a:r>
            <a:r>
              <a:rPr lang="en-US" altLang="zh-CN" dirty="0"/>
              <a:t>Recursive Table</a:t>
            </a:r>
          </a:p>
          <a:p>
            <a:pPr lvl="2"/>
            <a:r>
              <a:rPr lang="en-US" altLang="zh-CN" dirty="0"/>
              <a:t>Change to Delta for SN</a:t>
            </a:r>
          </a:p>
          <a:p>
            <a:pPr lvl="1"/>
            <a:r>
              <a:rPr lang="en-US" altLang="zh-CN" dirty="0"/>
              <a:t>Greedy Optimization</a:t>
            </a:r>
          </a:p>
          <a:p>
            <a:pPr lvl="2"/>
            <a:r>
              <a:rPr lang="en-US" altLang="zh-CN" dirty="0"/>
              <a:t>Push down selection operator</a:t>
            </a:r>
          </a:p>
          <a:p>
            <a:pPr lvl="2"/>
            <a:r>
              <a:rPr lang="en-US" altLang="zh-CN" dirty="0"/>
              <a:t>Reorder recursive tables to leftmost in join body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4964909" cy="4160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5657" y="1204159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Query: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738005-86D8-D8CD-AB0E-B51CD7DE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 – Physical 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D6CA71-41E2-4418-C08C-17692ADFA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248943"/>
          </a:xfrm>
        </p:spPr>
        <p:txBody>
          <a:bodyPr>
            <a:normAutofit/>
          </a:bodyPr>
          <a:lstStyle/>
          <a:p>
            <a:r>
              <a:rPr lang="en-US" altLang="zh-CN" dirty="0"/>
              <a:t>Physical Plan</a:t>
            </a:r>
          </a:p>
          <a:p>
            <a:pPr lvl="1"/>
            <a:r>
              <a:rPr lang="en-US" altLang="zh-CN" dirty="0"/>
              <a:t>Run in each worker</a:t>
            </a:r>
          </a:p>
          <a:p>
            <a:pPr lvl="1"/>
            <a:r>
              <a:rPr lang="en-US" altLang="zh-CN" dirty="0"/>
              <a:t>Manage coordination</a:t>
            </a:r>
          </a:p>
          <a:p>
            <a:r>
              <a:rPr lang="en-US" altLang="zh-CN" dirty="0"/>
              <a:t>Physical Operator</a:t>
            </a:r>
          </a:p>
          <a:p>
            <a:pPr lvl="1"/>
            <a:r>
              <a:rPr lang="en-US" altLang="zh-CN" dirty="0"/>
              <a:t>Join</a:t>
            </a:r>
          </a:p>
          <a:p>
            <a:pPr lvl="1"/>
            <a:r>
              <a:rPr lang="en-US" altLang="zh-CN" dirty="0" smtClean="0"/>
              <a:t>Gather</a:t>
            </a:r>
            <a:endParaRPr lang="en-US" altLang="zh-CN" dirty="0"/>
          </a:p>
          <a:p>
            <a:pPr lvl="2"/>
            <a:r>
              <a:rPr lang="en-US" altLang="zh-CN" dirty="0"/>
              <a:t>Collect tuples from other worker</a:t>
            </a:r>
          </a:p>
          <a:p>
            <a:pPr lvl="1"/>
            <a:r>
              <a:rPr lang="en-US" altLang="zh-CN" dirty="0" smtClean="0"/>
              <a:t>Distribute</a:t>
            </a:r>
            <a:endParaRPr lang="en-US" altLang="zh-CN" dirty="0"/>
          </a:p>
          <a:p>
            <a:pPr lvl="2"/>
            <a:r>
              <a:rPr lang="en-US" altLang="zh-CN" dirty="0" smtClean="0"/>
              <a:t>Allocate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tuples </a:t>
            </a:r>
            <a:r>
              <a:rPr lang="en-US" altLang="zh-CN" dirty="0"/>
              <a:t>to other </a:t>
            </a:r>
            <a:r>
              <a:rPr lang="en-US" altLang="zh-CN" dirty="0" smtClean="0"/>
              <a:t>workers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6" y="1825624"/>
            <a:ext cx="4256315" cy="40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353E9-B3AC-806B-FAB6-46A0FE0E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Optimizations 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2AE7A8-E3B8-F458-D4A9-A8330547F5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Aggregates in Recursion</a:t>
            </a:r>
          </a:p>
          <a:p>
            <a:pPr lvl="1"/>
            <a:r>
              <a:rPr lang="en-US" altLang="zh-CN" dirty="0"/>
              <a:t>Compute partial aggregate first</a:t>
            </a:r>
          </a:p>
          <a:p>
            <a:pPr lvl="1"/>
            <a:r>
              <a:rPr lang="en-US" altLang="zh-CN" dirty="0"/>
              <a:t>Merge them to existing results</a:t>
            </a:r>
          </a:p>
          <a:p>
            <a:pPr lvl="1"/>
            <a:r>
              <a:rPr lang="en-US" altLang="zh-CN" dirty="0" smtClean="0"/>
              <a:t>Make use of indexes</a:t>
            </a:r>
          </a:p>
          <a:p>
            <a:r>
              <a:rPr lang="en-US" altLang="zh-CN" dirty="0" smtClean="0"/>
              <a:t>Existence </a:t>
            </a:r>
            <a:r>
              <a:rPr lang="en-US" altLang="zh-CN" dirty="0"/>
              <a:t>Checking</a:t>
            </a:r>
          </a:p>
          <a:p>
            <a:pPr lvl="1"/>
            <a:r>
              <a:rPr lang="en-US" altLang="zh-CN" dirty="0"/>
              <a:t>Use additional cache </a:t>
            </a:r>
            <a:r>
              <a:rPr lang="en-US" altLang="zh-CN" dirty="0" smtClean="0"/>
              <a:t>structure</a:t>
            </a:r>
          </a:p>
          <a:p>
            <a:pPr lvl="1"/>
            <a:r>
              <a:rPr lang="en-US" altLang="zh-CN" dirty="0" smtClean="0"/>
              <a:t>Check whether a key </a:t>
            </a:r>
            <a:r>
              <a:rPr lang="en-US" altLang="zh-CN" dirty="0"/>
              <a:t>exists in </a:t>
            </a:r>
            <a:r>
              <a:rPr lang="en-US" altLang="zh-CN" dirty="0" smtClean="0"/>
              <a:t>table/index</a:t>
            </a:r>
            <a:endParaRPr lang="en-US" altLang="zh-CN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DCE63E-3D1B-826D-471D-1BBB205FAECE}"/>
              </a:ext>
            </a:extLst>
          </p:cNvPr>
          <p:cNvSpPr txBox="1"/>
          <p:nvPr/>
        </p:nvSpPr>
        <p:spPr>
          <a:xfrm>
            <a:off x="5715000" y="58068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/>
              <a:t>Distribute: keep the minimum Z for each Y</a:t>
            </a:r>
          </a:p>
          <a:p>
            <a:pPr lvl="1"/>
            <a:r>
              <a:rPr lang="en-US" altLang="zh-CN" dirty="0"/>
              <a:t>Gather: update index if new tuples has smaller Z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34" y="974566"/>
            <a:ext cx="4732132" cy="89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71" y="2192340"/>
            <a:ext cx="5398729" cy="32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74DEE-E6ED-2029-90D7-52DC15D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Experiment: Setup</a:t>
            </a:r>
            <a:endParaRPr lang="zh-CN" alt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2968AA08-B10C-3B49-77B0-5F96BD6C8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03971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Benchmark program</a:t>
            </a:r>
            <a:endParaRPr lang="en-US" altLang="zh-CN" dirty="0"/>
          </a:p>
          <a:p>
            <a:pPr lvl="1"/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Generation, Delivery</a:t>
            </a:r>
          </a:p>
          <a:p>
            <a:pPr lvl="1"/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Component, Single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Path, Page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ank</a:t>
            </a:r>
            <a:endParaRPr lang="en-US" altLang="zh-CN" dirty="0"/>
          </a:p>
          <a:p>
            <a:r>
              <a:rPr lang="en-US" altLang="zh-CN" dirty="0"/>
              <a:t>Datasets</a:t>
            </a:r>
          </a:p>
          <a:p>
            <a:pPr lvl="1"/>
            <a:r>
              <a:rPr lang="en-US" altLang="zh-CN" dirty="0"/>
              <a:t>Real world </a:t>
            </a:r>
            <a:r>
              <a:rPr lang="en-US" altLang="zh-CN" dirty="0" smtClean="0"/>
              <a:t>dataset</a:t>
            </a:r>
          </a:p>
          <a:p>
            <a:pPr lvl="2"/>
            <a:r>
              <a:rPr lang="en-US" altLang="zh-CN" dirty="0" err="1" smtClean="0"/>
              <a:t>Live</a:t>
            </a:r>
            <a:r>
              <a:rPr lang="en-US" altLang="zh-CN" dirty="0" err="1"/>
              <a:t>J</a:t>
            </a:r>
            <a:r>
              <a:rPr lang="en-US" altLang="zh-CN" dirty="0" err="1" smtClean="0"/>
              <a:t>ournal</a:t>
            </a:r>
            <a:r>
              <a:rPr lang="en-US" altLang="zh-CN" dirty="0" smtClean="0"/>
              <a:t>, Orkut, Arabic, Twitter</a:t>
            </a:r>
            <a:endParaRPr lang="en-US" altLang="zh-CN" dirty="0"/>
          </a:p>
          <a:p>
            <a:pPr lvl="1"/>
            <a:r>
              <a:rPr lang="en-US" altLang="zh-CN" dirty="0"/>
              <a:t>Synthetic dataset</a:t>
            </a:r>
          </a:p>
          <a:p>
            <a:pPr lvl="2"/>
            <a:r>
              <a:rPr lang="en-US" altLang="zh-CN" dirty="0"/>
              <a:t>Tree-11,  G-10K, RMAT-N, N-n</a:t>
            </a:r>
          </a:p>
          <a:p>
            <a:r>
              <a:rPr lang="en-US" altLang="zh-CN" dirty="0" smtClean="0"/>
              <a:t>Baselines</a:t>
            </a:r>
            <a:endParaRPr lang="en-US" altLang="zh-CN" dirty="0"/>
          </a:p>
          <a:p>
            <a:pPr lvl="1"/>
            <a:r>
              <a:rPr lang="en-US" altLang="zh-CN" dirty="0" err="1"/>
              <a:t>SociaLite</a:t>
            </a:r>
            <a:r>
              <a:rPr lang="en-US" altLang="zh-CN" dirty="0"/>
              <a:t>, DeALS-MC, </a:t>
            </a:r>
            <a:r>
              <a:rPr lang="en-US" altLang="zh-CN" dirty="0" err="1" smtClean="0"/>
              <a:t>Ddlog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Souffle</a:t>
            </a:r>
            <a:r>
              <a:rPr lang="en-US" altLang="zh-CN" dirty="0"/>
              <a:t>, </a:t>
            </a:r>
            <a:r>
              <a:rPr lang="en-US" altLang="zh-CN" dirty="0" err="1"/>
              <a:t>RecStep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03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74DEE-E6ED-2029-90D7-52DC15D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Results (seconds)</a:t>
            </a:r>
            <a:endParaRPr lang="zh-CN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10DF5DB8-C65C-8AE6-A733-169F3C14C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686" y="1972333"/>
            <a:ext cx="4169228" cy="4351338"/>
          </a:xfrm>
        </p:spPr>
        <p:txBody>
          <a:bodyPr/>
          <a:lstStyle/>
          <a:p>
            <a:r>
              <a:rPr lang="en-US" altLang="zh-CN" dirty="0"/>
              <a:t>TO: </a:t>
            </a:r>
            <a:r>
              <a:rPr lang="en-US" altLang="zh-CN" dirty="0" smtClean="0"/>
              <a:t>timeout (&gt; 10 hours)</a:t>
            </a:r>
            <a:endParaRPr lang="en-US" altLang="zh-CN" dirty="0"/>
          </a:p>
          <a:p>
            <a:r>
              <a:rPr lang="en-US" altLang="zh-CN" dirty="0"/>
              <a:t>NS: not supported</a:t>
            </a:r>
          </a:p>
          <a:p>
            <a:r>
              <a:rPr lang="en-US" altLang="zh-CN" dirty="0"/>
              <a:t>OOM: out of memory</a:t>
            </a:r>
          </a:p>
          <a:p>
            <a:r>
              <a:rPr lang="en-US" altLang="zh-CN" sz="2800" dirty="0"/>
              <a:t>achieves 3 ~100 times performance gain</a:t>
            </a:r>
          </a:p>
          <a:p>
            <a:pPr lvl="1"/>
            <a:r>
              <a:rPr lang="en-US" altLang="zh-CN" dirty="0"/>
              <a:t>aggregate in recursion</a:t>
            </a:r>
          </a:p>
          <a:p>
            <a:pPr lvl="1"/>
            <a:r>
              <a:rPr lang="en-US" altLang="zh-CN" dirty="0" smtClean="0"/>
              <a:t>Alleviate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  <a:endParaRPr lang="en-US" altLang="zh-CN" dirty="0"/>
          </a:p>
          <a:p>
            <a:pPr lvl="1"/>
            <a:r>
              <a:rPr lang="en-US" altLang="zh-CN" dirty="0"/>
              <a:t>reduce idle-wait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D719AD1B-DF82-45BE-F9C1-30B7D670C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460981"/>
            <a:ext cx="7130143" cy="5144336"/>
          </a:xfrm>
        </p:spPr>
      </p:pic>
    </p:spTree>
    <p:extLst>
      <p:ext uri="{BB962C8B-B14F-4D97-AF65-F5344CB8AC3E}">
        <p14:creationId xmlns:p14="http://schemas.microsoft.com/office/powerpoint/2010/main" val="41909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74DEE-E6ED-2029-90D7-52DC15D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Coordination Methods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4C3235-581E-CF96-C39D-49E645B6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altLang="zh-CN" dirty="0"/>
              <a:t>Comparisons between Global, SSP and DWS</a:t>
            </a:r>
          </a:p>
          <a:p>
            <a:r>
              <a:rPr lang="en-US" altLang="zh-CN" dirty="0"/>
              <a:t>DWS achieves the best performance under all settings.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0" y="1979272"/>
            <a:ext cx="9099271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74DEE-E6ED-2029-90D7-52DC15D1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Evaluations – Scalability</a:t>
            </a:r>
            <a:endParaRPr lang="zh-CN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B9B21F-FE3D-B2E1-F029-93767546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6481"/>
            <a:ext cx="10515600" cy="626394"/>
          </a:xfrm>
        </p:spPr>
        <p:txBody>
          <a:bodyPr/>
          <a:lstStyle/>
          <a:p>
            <a:r>
              <a:rPr lang="en-US" altLang="zh-CN" dirty="0" err="1"/>
              <a:t>DCDatalog</a:t>
            </a:r>
            <a:r>
              <a:rPr lang="en-US" altLang="zh-CN" dirty="0"/>
              <a:t> </a:t>
            </a:r>
            <a:r>
              <a:rPr lang="en-US" altLang="zh-CN" dirty="0" smtClean="0"/>
              <a:t>performs </a:t>
            </a:r>
            <a:r>
              <a:rPr lang="en-US" altLang="zh-CN" dirty="0"/>
              <a:t>well for both scale-up and scale-out cases </a:t>
            </a:r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63BA83-B785-6C6E-E2B7-C63E0751A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>
          <a:xfrm>
            <a:off x="1950720" y="1518550"/>
            <a:ext cx="7961718" cy="38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Naturally support recursive queries</a:t>
            </a:r>
            <a:endParaRPr lang="en-US" altLang="zh-CN" dirty="0"/>
          </a:p>
          <a:p>
            <a:r>
              <a:rPr lang="en-US" dirty="0" smtClean="0"/>
              <a:t>Succinct program structure</a:t>
            </a:r>
          </a:p>
          <a:p>
            <a:pPr lvl="1"/>
            <a:r>
              <a:rPr lang="en-US" dirty="0" smtClean="0"/>
              <a:t>Program: a collection of rules</a:t>
            </a:r>
          </a:p>
          <a:p>
            <a:pPr lvl="1"/>
            <a:r>
              <a:rPr lang="en-US" dirty="0" smtClean="0"/>
              <a:t>Rule: interpret in logic implication</a:t>
            </a:r>
          </a:p>
          <a:p>
            <a:r>
              <a:rPr lang="en-US" dirty="0" smtClean="0"/>
              <a:t>Has been applied into various </a:t>
            </a:r>
            <a:r>
              <a:rPr lang="en-US" altLang="zh-CN" dirty="0" smtClean="0"/>
              <a:t>Big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applications:</a:t>
            </a:r>
            <a:endParaRPr lang="en-US" dirty="0" smtClean="0"/>
          </a:p>
          <a:p>
            <a:pPr lvl="1"/>
            <a:r>
              <a:rPr lang="en-US" dirty="0" smtClean="0"/>
              <a:t>Networking, knowledge base, social network, graph search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CE98F-8C3B-FEE7-F1A7-DBEBCF37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743BEC-11E7-8FAF-A908-EC5CA3132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err="1" smtClean="0"/>
              <a:t>DCDatalog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-- A </a:t>
            </a:r>
            <a:r>
              <a:rPr lang="en-US" altLang="zh-CN" dirty="0"/>
              <a:t>parallel Datalog engine for shared-memory multicore </a:t>
            </a:r>
            <a:r>
              <a:rPr lang="en-US" altLang="zh-CN" dirty="0" smtClean="0"/>
              <a:t>architectures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A novel </a:t>
            </a:r>
            <a:r>
              <a:rPr lang="en-US" altLang="zh-CN" b="1" dirty="0" smtClean="0"/>
              <a:t>dynamic coordination strategy </a:t>
            </a:r>
            <a:r>
              <a:rPr lang="en-US" altLang="zh-CN" dirty="0" smtClean="0"/>
              <a:t>to overcome existing limitations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Query </a:t>
            </a:r>
            <a:r>
              <a:rPr lang="en-US" altLang="zh-CN" dirty="0"/>
              <a:t>planning and optimization techniques to improve </a:t>
            </a:r>
            <a:r>
              <a:rPr lang="en-US" altLang="zh-CN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Achieve up to two order of magnitude performance gain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84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E5B4EE0-4114-DD92-4B46-A8A34C3AC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78" y="5480451"/>
            <a:ext cx="8224604" cy="5868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dirty="0" smtClean="0"/>
              <a:t>The code of </a:t>
            </a:r>
            <a:r>
              <a:rPr lang="en-US" altLang="zh-CN" sz="2000" dirty="0" err="1" smtClean="0"/>
              <a:t>DCDatalog</a:t>
            </a:r>
            <a:r>
              <a:rPr lang="en-US" altLang="zh-CN" sz="2000" dirty="0" smtClean="0"/>
              <a:t> is available at</a:t>
            </a:r>
            <a:r>
              <a:rPr lang="en-US" altLang="zh-CN" sz="2000" dirty="0"/>
              <a:t>: </a:t>
            </a:r>
            <a:r>
              <a:rPr lang="en-US" altLang="zh-CN" sz="2000" dirty="0">
                <a:hlinkClick r:id="rId2"/>
              </a:rPr>
              <a:t>https://</a:t>
            </a:r>
            <a:r>
              <a:rPr lang="en-US" altLang="zh-CN" sz="2000" dirty="0" smtClean="0">
                <a:hlinkClick r:id="rId2"/>
              </a:rPr>
              <a:t>github.com/Jiacheng-WU/DCDatalog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786068" y="2487650"/>
            <a:ext cx="44999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4"/>
                </a:solidFill>
                <a:effectLst/>
              </a:rPr>
              <a:t>Thank You!</a:t>
            </a:r>
            <a:endParaRPr lang="en-US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79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72E0E-981D-B3F0-053D-0A8D5BC1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Mechanisms – Global</a:t>
            </a:r>
            <a:endParaRPr lang="zh-CN" alt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73162589-432E-827A-BF85-616CF2369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/>
          </a:bodyPr>
          <a:lstStyle/>
          <a:p>
            <a:r>
              <a:rPr lang="en-US" altLang="zh-CN" dirty="0"/>
              <a:t>Previous Parallel SN evaluation</a:t>
            </a:r>
          </a:p>
          <a:p>
            <a:pPr lvl="1"/>
            <a:r>
              <a:rPr lang="en-US" altLang="zh-CN" dirty="0"/>
              <a:t>The key range (data) is </a:t>
            </a:r>
            <a:r>
              <a:rPr lang="en-US" altLang="zh-CN" b="1" dirty="0"/>
              <a:t>split into disjoint partitions </a:t>
            </a:r>
            <a:r>
              <a:rPr lang="en-US" altLang="zh-CN" dirty="0"/>
              <a:t>by hash functions H</a:t>
            </a:r>
          </a:p>
          <a:p>
            <a:pPr lvl="1"/>
            <a:r>
              <a:rPr lang="en-US" altLang="zh-CN" dirty="0"/>
              <a:t>All workers run </a:t>
            </a:r>
            <a:r>
              <a:rPr lang="en-US" altLang="zh-CN" b="1" dirty="0"/>
              <a:t>in parallel</a:t>
            </a:r>
            <a:r>
              <a:rPr lang="en-US" altLang="zh-CN" dirty="0"/>
              <a:t>, and each deal with </a:t>
            </a:r>
            <a:r>
              <a:rPr lang="en-US" altLang="zh-CN" b="1" dirty="0"/>
              <a:t>its own </a:t>
            </a:r>
            <a:r>
              <a:rPr lang="en-US" altLang="zh-CN" dirty="0"/>
              <a:t>assigned partition</a:t>
            </a:r>
          </a:p>
          <a:p>
            <a:pPr lvl="1"/>
            <a:r>
              <a:rPr lang="en-US" altLang="zh-CN" dirty="0"/>
              <a:t>A </a:t>
            </a:r>
            <a:r>
              <a:rPr lang="en-US" altLang="zh-CN" b="1" dirty="0"/>
              <a:t>separate index</a:t>
            </a:r>
            <a:r>
              <a:rPr lang="en-US" altLang="zh-CN" dirty="0"/>
              <a:t> is build for each partition of the base table (e.g., arc)</a:t>
            </a:r>
          </a:p>
          <a:p>
            <a:pPr lvl="1"/>
            <a:r>
              <a:rPr lang="en-US" altLang="zh-CN" dirty="0"/>
              <a:t>Each worker Wi become active and </a:t>
            </a:r>
            <a:r>
              <a:rPr lang="en-US" altLang="zh-CN" b="1" dirty="0"/>
              <a:t>perform SN evaluation</a:t>
            </a:r>
          </a:p>
          <a:p>
            <a:pPr lvl="2"/>
            <a:r>
              <a:rPr lang="en-US" altLang="zh-CN" dirty="0"/>
              <a:t>Wi </a:t>
            </a:r>
            <a:r>
              <a:rPr lang="en-US" altLang="zh-CN" b="1" dirty="0"/>
              <a:t>initialize</a:t>
            </a:r>
            <a:r>
              <a:rPr lang="en-US" altLang="zh-CN" dirty="0"/>
              <a:t> its recursive table Ri from base rule and build </a:t>
            </a:r>
            <a:r>
              <a:rPr lang="en-US" altLang="zh-CN" b="1" dirty="0" err="1"/>
              <a:t>B+Tree</a:t>
            </a:r>
            <a:r>
              <a:rPr lang="en-US" altLang="zh-CN" b="1" dirty="0"/>
              <a:t> index </a:t>
            </a:r>
            <a:r>
              <a:rPr lang="en-US" altLang="zh-CN" dirty="0"/>
              <a:t>on Ri</a:t>
            </a:r>
          </a:p>
          <a:p>
            <a:pPr lvl="2"/>
            <a:r>
              <a:rPr lang="en-US" altLang="zh-CN" dirty="0"/>
              <a:t>Wi perform local iteration of semi-naïve and </a:t>
            </a:r>
            <a:r>
              <a:rPr lang="en-US" altLang="zh-CN" b="1" dirty="0"/>
              <a:t>generate</a:t>
            </a:r>
            <a:r>
              <a:rPr lang="en-US" altLang="zh-CN" dirty="0"/>
              <a:t> the new delta relation </a:t>
            </a:r>
            <a:r>
              <a:rPr lang="zh-CN" altLang="en-US" dirty="0"/>
              <a:t>𝛿</a:t>
            </a:r>
            <a:r>
              <a:rPr lang="en-US" altLang="zh-CN" dirty="0"/>
              <a:t>Ri</a:t>
            </a:r>
          </a:p>
          <a:p>
            <a:pPr lvl="2"/>
            <a:r>
              <a:rPr lang="en-US" altLang="zh-CN" dirty="0"/>
              <a:t>Wi wait all workers finish their iteration and then </a:t>
            </a:r>
            <a:r>
              <a:rPr lang="en-US" altLang="zh-CN" b="1" dirty="0"/>
              <a:t>coordinate</a:t>
            </a:r>
            <a:r>
              <a:rPr lang="en-US" altLang="zh-CN" dirty="0"/>
              <a:t> with other workers</a:t>
            </a:r>
          </a:p>
          <a:p>
            <a:pPr lvl="2"/>
            <a:r>
              <a:rPr lang="en-US" altLang="zh-CN" dirty="0"/>
              <a:t>Wi should </a:t>
            </a:r>
            <a:r>
              <a:rPr lang="en-US" altLang="zh-CN" b="1" dirty="0"/>
              <a:t>exchange</a:t>
            </a:r>
            <a:r>
              <a:rPr lang="en-US" altLang="zh-CN" dirty="0"/>
              <a:t> the newly generated tuples according to hash functions H</a:t>
            </a:r>
          </a:p>
          <a:p>
            <a:pPr lvl="2"/>
            <a:r>
              <a:rPr lang="en-US" altLang="zh-CN" dirty="0"/>
              <a:t>Wi need to </a:t>
            </a:r>
            <a:r>
              <a:rPr lang="en-US" altLang="zh-CN" b="1" dirty="0"/>
              <a:t>update indexes and perform deduplication </a:t>
            </a:r>
            <a:r>
              <a:rPr lang="en-US" altLang="zh-CN" dirty="0"/>
              <a:t>at the same time</a:t>
            </a:r>
          </a:p>
          <a:p>
            <a:pPr lvl="2"/>
            <a:r>
              <a:rPr lang="en-US" altLang="zh-CN" dirty="0"/>
              <a:t>Wi become </a:t>
            </a:r>
            <a:r>
              <a:rPr lang="en-US" altLang="zh-CN" b="1" dirty="0"/>
              <a:t>inactive</a:t>
            </a:r>
            <a:r>
              <a:rPr lang="en-US" altLang="zh-CN" dirty="0"/>
              <a:t> if </a:t>
            </a:r>
            <a:r>
              <a:rPr lang="zh-CN" altLang="en-US" dirty="0"/>
              <a:t>𝛿</a:t>
            </a:r>
            <a:r>
              <a:rPr lang="en-US" altLang="zh-CN" dirty="0"/>
              <a:t>Ri is empty and become </a:t>
            </a:r>
            <a:r>
              <a:rPr lang="en-US" altLang="zh-CN" b="1" dirty="0"/>
              <a:t>active</a:t>
            </a:r>
            <a:r>
              <a:rPr lang="en-US" altLang="zh-CN" dirty="0"/>
              <a:t> if others send Wi new tuples.</a:t>
            </a:r>
          </a:p>
          <a:p>
            <a:pPr lvl="1"/>
            <a:r>
              <a:rPr lang="en-US" altLang="zh-CN" dirty="0"/>
              <a:t>Evaluation </a:t>
            </a:r>
            <a:r>
              <a:rPr lang="en-US" altLang="zh-CN" b="1" dirty="0"/>
              <a:t>terminates</a:t>
            </a:r>
            <a:r>
              <a:rPr lang="en-US" altLang="zh-CN" dirty="0"/>
              <a:t> when </a:t>
            </a:r>
            <a:r>
              <a:rPr lang="en-US" altLang="zh-CN" b="1" dirty="0"/>
              <a:t>all workers become inactive (Fixpoint)</a:t>
            </a:r>
          </a:p>
          <a:p>
            <a:pPr lvl="1"/>
            <a:r>
              <a:rPr lang="en-US" altLang="zh-CN" dirty="0"/>
              <a:t>The final result is equal to </a:t>
            </a:r>
            <a:r>
              <a:rPr lang="en-US" altLang="zh-CN" b="1" dirty="0"/>
              <a:t>the union of recursive tables </a:t>
            </a:r>
            <a:r>
              <a:rPr lang="en-US" altLang="zh-CN" dirty="0"/>
              <a:t>on all workers</a:t>
            </a:r>
          </a:p>
          <a:p>
            <a:pPr marL="914400" lvl="2" indent="0">
              <a:buNone/>
            </a:pP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39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Initialization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867" y="1123406"/>
            <a:ext cx="6339841" cy="5072230"/>
          </a:xfrm>
        </p:spPr>
      </p:pic>
    </p:spTree>
    <p:extLst>
      <p:ext uri="{BB962C8B-B14F-4D97-AF65-F5344CB8AC3E}">
        <p14:creationId xmlns:p14="http://schemas.microsoft.com/office/powerpoint/2010/main" val="14085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Partition 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1" y="1218611"/>
            <a:ext cx="6956217" cy="5565366"/>
          </a:xfrm>
        </p:spPr>
      </p:pic>
    </p:spTree>
    <p:extLst>
      <p:ext uri="{BB962C8B-B14F-4D97-AF65-F5344CB8AC3E}">
        <p14:creationId xmlns:p14="http://schemas.microsoft.com/office/powerpoint/2010/main" val="20191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Local Iteration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1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11889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Coordination 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1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17109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Local Iteration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14710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Coordination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14138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Local Iteration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6102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948"/>
            <a:ext cx="10515600" cy="4351338"/>
          </a:xfrm>
        </p:spPr>
        <p:txBody>
          <a:bodyPr/>
          <a:lstStyle/>
          <a:p>
            <a:r>
              <a:rPr lang="en-US" dirty="0"/>
              <a:t>We focus on parallel Datalog evaluation on </a:t>
            </a:r>
            <a:r>
              <a:rPr lang="en-US" b="1" dirty="0">
                <a:solidFill>
                  <a:srgbClr val="FF0000"/>
                </a:solidFill>
              </a:rPr>
              <a:t>shared-memory multicore</a:t>
            </a:r>
            <a:r>
              <a:rPr lang="en-US" dirty="0"/>
              <a:t> machines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2534" y="3111831"/>
            <a:ext cx="29322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 Overhead: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C</a:t>
            </a:r>
            <a:r>
              <a:rPr lang="en-US" altLang="zh-CN" sz="2400" dirty="0" smtClean="0"/>
              <a:t>omputation</a:t>
            </a:r>
            <a:r>
              <a:rPr lang="en-US" sz="2400" dirty="0" smtClean="0"/>
              <a:t> time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Coordination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Disk I/O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Network I/O</a:t>
            </a:r>
          </a:p>
        </p:txBody>
      </p:sp>
      <p:sp>
        <p:nvSpPr>
          <p:cNvPr id="6" name="Google Shape;88;p16"/>
          <p:cNvSpPr txBox="1"/>
          <p:nvPr/>
        </p:nvSpPr>
        <p:spPr>
          <a:xfrm>
            <a:off x="7821834" y="3618917"/>
            <a:ext cx="341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</a:rPr>
              <a:t>✔</a:t>
            </a:r>
            <a:endParaRPr sz="2400" dirty="0">
              <a:solidFill>
                <a:srgbClr val="6AA84F"/>
              </a:solidFill>
            </a:endParaRPr>
          </a:p>
        </p:txBody>
      </p:sp>
      <p:sp>
        <p:nvSpPr>
          <p:cNvPr id="7" name="Google Shape;88;p16"/>
          <p:cNvSpPr txBox="1"/>
          <p:nvPr/>
        </p:nvSpPr>
        <p:spPr>
          <a:xfrm>
            <a:off x="7821834" y="4136231"/>
            <a:ext cx="341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</a:rPr>
              <a:t>✔</a:t>
            </a:r>
            <a:endParaRPr sz="2400" dirty="0">
              <a:solidFill>
                <a:srgbClr val="6AA84F"/>
              </a:solidFill>
            </a:endParaRPr>
          </a:p>
        </p:txBody>
      </p:sp>
      <p:sp>
        <p:nvSpPr>
          <p:cNvPr id="8" name="Google Shape;87;p16"/>
          <p:cNvSpPr txBox="1"/>
          <p:nvPr/>
        </p:nvSpPr>
        <p:spPr>
          <a:xfrm>
            <a:off x="7821834" y="4627065"/>
            <a:ext cx="341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4125"/>
                </a:solidFill>
              </a:rPr>
              <a:t>✘</a:t>
            </a:r>
            <a:endParaRPr sz="2400" dirty="0">
              <a:solidFill>
                <a:srgbClr val="CC4125"/>
              </a:solidFill>
            </a:endParaRPr>
          </a:p>
        </p:txBody>
      </p:sp>
      <p:sp>
        <p:nvSpPr>
          <p:cNvPr id="9" name="Google Shape;87;p16"/>
          <p:cNvSpPr txBox="1"/>
          <p:nvPr/>
        </p:nvSpPr>
        <p:spPr>
          <a:xfrm>
            <a:off x="7821834" y="5208276"/>
            <a:ext cx="341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4125"/>
                </a:solidFill>
              </a:rPr>
              <a:t>✘</a:t>
            </a:r>
            <a:endParaRPr sz="2400" dirty="0">
              <a:solidFill>
                <a:srgbClr val="CC412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364" y="610374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Shared Memory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20600" y="6103742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Nothing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6" y="2947392"/>
            <a:ext cx="668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Coordination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5487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Local Iteration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21157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Coordination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6" cy="5565364"/>
          </a:xfrm>
        </p:spPr>
      </p:pic>
    </p:spTree>
    <p:extLst>
      <p:ext uri="{BB962C8B-B14F-4D97-AF65-F5344CB8AC3E}">
        <p14:creationId xmlns:p14="http://schemas.microsoft.com/office/powerpoint/2010/main" val="920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Global – Termination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5" cy="5565364"/>
          </a:xfrm>
        </p:spPr>
      </p:pic>
    </p:spTree>
    <p:extLst>
      <p:ext uri="{BB962C8B-B14F-4D97-AF65-F5344CB8AC3E}">
        <p14:creationId xmlns:p14="http://schemas.microsoft.com/office/powerpoint/2010/main" val="19473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72E0E-981D-B3F0-053D-0A8D5BC1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Mechanisms – DWS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F8977F1-91B5-DDE1-E084-DAEF7A9D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08368" cy="466725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Parameters</a:t>
            </a:r>
          </a:p>
          <a:p>
            <a:pPr lvl="1"/>
            <a:r>
              <a:rPr lang="zh-CN" altLang="en-US" dirty="0"/>
              <a:t>𝜔𝑖</a:t>
            </a:r>
            <a:r>
              <a:rPr lang="en-US" altLang="zh-CN" dirty="0"/>
              <a:t> : threshold for the cardinality of delta table for Wi to continue next </a:t>
            </a:r>
            <a:r>
              <a:rPr lang="en-US" altLang="zh-CN" dirty="0" err="1"/>
              <a:t>iter</a:t>
            </a:r>
            <a:endParaRPr lang="en-US" altLang="zh-CN" dirty="0"/>
          </a:p>
          <a:p>
            <a:pPr lvl="1"/>
            <a:r>
              <a:rPr lang="zh-CN" altLang="en-US" dirty="0"/>
              <a:t>𝜏𝑖</a:t>
            </a:r>
            <a:r>
              <a:rPr lang="en-US" altLang="zh-CN" dirty="0"/>
              <a:t>  : the time Wi should wait before proceeding to the next </a:t>
            </a:r>
            <a:r>
              <a:rPr lang="en-US" altLang="zh-CN" dirty="0" err="1"/>
              <a:t>iter</a:t>
            </a:r>
            <a:endParaRPr lang="en-US" altLang="zh-CN" dirty="0"/>
          </a:p>
          <a:p>
            <a:pPr lvl="1"/>
            <a:r>
              <a:rPr lang="en-US" altLang="zh-CN" dirty="0"/>
              <a:t>Use Queueing Theory to autotune the parameters </a:t>
            </a:r>
            <a:r>
              <a:rPr lang="zh-CN" altLang="en-US" dirty="0"/>
              <a:t>𝜔𝑖 </a:t>
            </a:r>
            <a:r>
              <a:rPr lang="en-US" altLang="zh-CN" dirty="0"/>
              <a:t>and </a:t>
            </a:r>
            <a:r>
              <a:rPr lang="zh-CN" altLang="en-US" dirty="0"/>
              <a:t>𝜏𝑖</a:t>
            </a:r>
            <a:endParaRPr lang="en-US" altLang="zh-CN" dirty="0"/>
          </a:p>
          <a:p>
            <a:r>
              <a:rPr lang="en-US" altLang="zh-CN" dirty="0"/>
              <a:t>Coordination (Memory Buffer)</a:t>
            </a:r>
          </a:p>
          <a:p>
            <a:pPr lvl="1"/>
            <a:r>
              <a:rPr lang="en-US" altLang="zh-CN" dirty="0"/>
              <a:t>Each worker has a memory buffer to hold delta relation from other workers</a:t>
            </a:r>
          </a:p>
          <a:p>
            <a:pPr lvl="1"/>
            <a:r>
              <a:rPr lang="en-US" altLang="zh-CN" dirty="0"/>
              <a:t>The memory buffer is split to different areas for different other workers</a:t>
            </a:r>
          </a:p>
          <a:p>
            <a:pPr lvl="1"/>
            <a:r>
              <a:rPr lang="en-US" altLang="zh-CN" dirty="0"/>
              <a:t>Coordination can be achieved by allocating tuples to the buffer (async)</a:t>
            </a:r>
          </a:p>
          <a:p>
            <a:pPr lvl="1"/>
            <a:r>
              <a:rPr lang="en-US" altLang="zh-CN" dirty="0"/>
              <a:t>Race conditions are reduced </a:t>
            </a:r>
            <a:r>
              <a:rPr lang="en-US" altLang="zh-CN"/>
              <a:t>and restricted in </a:t>
            </a:r>
            <a:r>
              <a:rPr lang="en-US" altLang="zh-CN" dirty="0"/>
              <a:t>the </a:t>
            </a:r>
            <a:r>
              <a:rPr lang="en-US" altLang="zh-CN"/>
              <a:t>memory buffer</a:t>
            </a:r>
            <a:endParaRPr lang="en-US" altLang="zh-CN" dirty="0"/>
          </a:p>
          <a:p>
            <a:r>
              <a:rPr lang="en-US" altLang="zh-CN" dirty="0"/>
              <a:t>Worst-Case Analysis</a:t>
            </a:r>
          </a:p>
          <a:p>
            <a:pPr lvl="1"/>
            <a:r>
              <a:rPr lang="en-US" altLang="zh-CN" dirty="0"/>
              <a:t>When a program reaches the fixpoint,</a:t>
            </a:r>
          </a:p>
          <a:p>
            <a:pPr lvl="1"/>
            <a:r>
              <a:rPr lang="en-US" altLang="zh-CN" dirty="0"/>
              <a:t># iterations run in the slowest worker of DWS &lt;= that of Global.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3440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DWS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2" y="1218611"/>
            <a:ext cx="6956215" cy="5565363"/>
          </a:xfrm>
        </p:spPr>
      </p:pic>
    </p:spTree>
    <p:extLst>
      <p:ext uri="{BB962C8B-B14F-4D97-AF65-F5344CB8AC3E}">
        <p14:creationId xmlns:p14="http://schemas.microsoft.com/office/powerpoint/2010/main" val="16855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DWS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3" y="1218611"/>
            <a:ext cx="6956213" cy="5565363"/>
          </a:xfrm>
        </p:spPr>
      </p:pic>
    </p:spTree>
    <p:extLst>
      <p:ext uri="{BB962C8B-B14F-4D97-AF65-F5344CB8AC3E}">
        <p14:creationId xmlns:p14="http://schemas.microsoft.com/office/powerpoint/2010/main" val="1575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/>
              <a:t>DWS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3" y="1218611"/>
            <a:ext cx="6956213" cy="5565363"/>
          </a:xfrm>
        </p:spPr>
      </p:pic>
    </p:spTree>
    <p:extLst>
      <p:ext uri="{BB962C8B-B14F-4D97-AF65-F5344CB8AC3E}">
        <p14:creationId xmlns:p14="http://schemas.microsoft.com/office/powerpoint/2010/main" val="19318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 smtClean="0"/>
              <a:t>DWS </a:t>
            </a:r>
            <a:r>
              <a:rPr lang="mr-IN" altLang="zh-CN" dirty="0" smtClean="0"/>
              <a:t>–</a:t>
            </a:r>
            <a:r>
              <a:rPr lang="en-US" altLang="zh-CN" dirty="0" smtClean="0"/>
              <a:t> Termination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3" y="1218611"/>
            <a:ext cx="6956213" cy="5565363"/>
          </a:xfrm>
        </p:spPr>
      </p:pic>
    </p:spTree>
    <p:extLst>
      <p:ext uri="{BB962C8B-B14F-4D97-AF65-F5344CB8AC3E}">
        <p14:creationId xmlns:p14="http://schemas.microsoft.com/office/powerpoint/2010/main" val="8731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352AD-8137-CF7C-4109-E3BBD986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Discussions – Complex Queries </a:t>
            </a:r>
            <a:endParaRPr lang="zh-CN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5C1DC7DB-FD89-28A8-9B0B-5234F03FB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3" y="1873931"/>
            <a:ext cx="4775242" cy="1356704"/>
          </a:xfrm>
        </p:spPr>
      </p:pic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B70D325-5449-3CBE-D8D4-F6535F9FF3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Non-Linear Recursion</a:t>
            </a:r>
          </a:p>
          <a:p>
            <a:r>
              <a:rPr lang="en-US" altLang="zh-CN" dirty="0"/>
              <a:t>In r3,2 body</a:t>
            </a:r>
          </a:p>
          <a:p>
            <a:pPr lvl="1"/>
            <a:r>
              <a:rPr lang="en-US" altLang="zh-CN" dirty="0"/>
              <a:t>Partition 1</a:t>
            </a:r>
            <a:r>
              <a:rPr lang="en-US" altLang="zh-CN" baseline="30000" dirty="0"/>
              <a:t>st</a:t>
            </a:r>
            <a:r>
              <a:rPr lang="en-US" altLang="zh-CN" dirty="0"/>
              <a:t> </a:t>
            </a:r>
            <a:r>
              <a:rPr lang="en-US" altLang="zh-CN" i="1" dirty="0"/>
              <a:t>path</a:t>
            </a:r>
            <a:r>
              <a:rPr lang="en-US" altLang="zh-CN" dirty="0"/>
              <a:t> by 2</a:t>
            </a:r>
            <a:r>
              <a:rPr lang="en-US" altLang="zh-CN" baseline="30000" dirty="0"/>
              <a:t>nd</a:t>
            </a:r>
            <a:r>
              <a:rPr lang="en-US" altLang="zh-CN" dirty="0"/>
              <a:t> </a:t>
            </a:r>
            <a:r>
              <a:rPr lang="en-US" altLang="zh-CN" dirty="0" err="1"/>
              <a:t>attr</a:t>
            </a:r>
            <a:r>
              <a:rPr lang="en-US" altLang="zh-CN" dirty="0"/>
              <a:t> </a:t>
            </a:r>
            <a:r>
              <a:rPr lang="en-US" altLang="zh-CN" i="1" dirty="0"/>
              <a:t>C</a:t>
            </a:r>
          </a:p>
          <a:p>
            <a:pPr lvl="1"/>
            <a:r>
              <a:rPr lang="en-US" altLang="zh-CN" dirty="0"/>
              <a:t>Partition 2</a:t>
            </a:r>
            <a:r>
              <a:rPr lang="en-US" altLang="zh-CN" baseline="30000" dirty="0"/>
              <a:t>nd</a:t>
            </a:r>
            <a:r>
              <a:rPr lang="en-US" altLang="zh-CN" dirty="0"/>
              <a:t> </a:t>
            </a:r>
            <a:r>
              <a:rPr lang="en-US" altLang="zh-CN" i="1" dirty="0"/>
              <a:t>path</a:t>
            </a:r>
            <a:r>
              <a:rPr lang="en-US" altLang="zh-CN" dirty="0"/>
              <a:t> by 1</a:t>
            </a:r>
            <a:r>
              <a:rPr lang="en-US" altLang="zh-CN" baseline="30000" dirty="0"/>
              <a:t>st</a:t>
            </a:r>
            <a:r>
              <a:rPr lang="en-US" altLang="zh-CN" dirty="0"/>
              <a:t> </a:t>
            </a:r>
            <a:r>
              <a:rPr lang="en-US" altLang="zh-CN" dirty="0" err="1"/>
              <a:t>attr</a:t>
            </a:r>
            <a:r>
              <a:rPr lang="en-US" altLang="zh-CN" dirty="0"/>
              <a:t> </a:t>
            </a:r>
            <a:r>
              <a:rPr lang="en-US" altLang="zh-CN" i="1" dirty="0"/>
              <a:t>C</a:t>
            </a:r>
          </a:p>
          <a:p>
            <a:pPr lvl="1"/>
            <a:r>
              <a:rPr lang="en-US" altLang="zh-CN" dirty="0"/>
              <a:t>Partition by Join Attributes!</a:t>
            </a:r>
          </a:p>
          <a:p>
            <a:pPr lvl="1"/>
            <a:r>
              <a:rPr lang="en-US" altLang="zh-CN" dirty="0"/>
              <a:t>Route (A, B, min&lt;D&gt;)  and replicate it to H(A), H(B) partition</a:t>
            </a:r>
          </a:p>
          <a:p>
            <a:pPr lvl="1"/>
            <a:r>
              <a:rPr lang="en-US" altLang="zh-CN" dirty="0"/>
              <a:t>Worker collect two parts of path with same join keys and do join </a:t>
            </a:r>
          </a:p>
          <a:p>
            <a:r>
              <a:rPr lang="en-US" altLang="zh-CN" dirty="0"/>
              <a:t>At most twice the number of tuples in </a:t>
            </a:r>
            <a:r>
              <a:rPr lang="en-US" altLang="zh-CN" i="1" dirty="0"/>
              <a:t>path</a:t>
            </a:r>
            <a:r>
              <a:rPr lang="en-US" altLang="zh-CN" dirty="0"/>
              <a:t> are allocated</a:t>
            </a:r>
          </a:p>
          <a:p>
            <a:endParaRPr lang="zh-CN" altLang="en-US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="" xmlns:a16="http://schemas.microsoft.com/office/drawing/2014/main" id="{70102B03-B8EF-46FB-276D-7CB04EC9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3" y="3627365"/>
            <a:ext cx="4206414" cy="21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405E3-0A25-5F3E-E155-B95DE6E8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Connected Component (CC)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0D580F-FF42-232F-1459-D93884531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Basic Steps: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zh-CN" dirty="0" smtClean="0"/>
              <a:t>Partitions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zh-CN" dirty="0" smtClean="0"/>
              <a:t>Repeat the process until </a:t>
            </a:r>
            <a:r>
              <a:rPr lang="en-US" altLang="zh-CN" b="1" dirty="0" smtClean="0">
                <a:solidFill>
                  <a:schemeClr val="accent1"/>
                </a:solidFill>
              </a:rPr>
              <a:t>global fixpoint</a:t>
            </a:r>
            <a:r>
              <a:rPr lang="en-US" altLang="zh-CN" dirty="0" smtClean="0"/>
              <a:t> is reached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dirty="0" smtClean="0"/>
              <a:t>Run </a:t>
            </a:r>
            <a:r>
              <a:rPr lang="en-US" altLang="zh-CN" b="1" dirty="0" smtClean="0">
                <a:solidFill>
                  <a:schemeClr val="accent1"/>
                </a:solidFill>
              </a:rPr>
              <a:t>local iteration</a:t>
            </a:r>
            <a:r>
              <a:rPr lang="en-US" altLang="zh-CN" dirty="0" smtClean="0"/>
              <a:t> in parallel until the </a:t>
            </a:r>
            <a:r>
              <a:rPr lang="en-US" altLang="zh-CN" b="1" dirty="0" smtClean="0">
                <a:solidFill>
                  <a:schemeClr val="accent1"/>
                </a:solidFill>
              </a:rPr>
              <a:t>local fixpoint </a:t>
            </a:r>
            <a:r>
              <a:rPr lang="en-US" altLang="zh-CN" dirty="0" smtClean="0"/>
              <a:t>is reached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dirty="0" smtClean="0"/>
              <a:t>When every worker reaches local fixpoint, conduct </a:t>
            </a:r>
            <a:r>
              <a:rPr lang="en-US" altLang="zh-CN" b="1" dirty="0" smtClean="0">
                <a:solidFill>
                  <a:schemeClr val="accent1"/>
                </a:solidFill>
              </a:rPr>
              <a:t>coordination</a:t>
            </a:r>
            <a:r>
              <a:rPr lang="en-US" altLang="zh-CN" dirty="0" smtClean="0"/>
              <a:t> between workers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zh-CN" dirty="0" smtClean="0"/>
              <a:t>All workers proceed to the next </a:t>
            </a:r>
            <a:r>
              <a:rPr lang="en-US" altLang="zh-CN" b="1" dirty="0" smtClean="0">
                <a:solidFill>
                  <a:schemeClr val="accent1"/>
                </a:solidFill>
              </a:rPr>
              <a:t>global iteration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1" y="1690688"/>
            <a:ext cx="5488569" cy="103557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5" y="2916205"/>
            <a:ext cx="5522511" cy="33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55B5E-3A59-0355-AA48-6931BCA4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 Details</a:t>
            </a:r>
            <a:endParaRPr lang="zh-CN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957E50-B88A-0888-DBB0-FD01AF632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During DWS evaluation</a:t>
            </a:r>
          </a:p>
          <a:p>
            <a:pPr lvl="1"/>
            <a:r>
              <a:rPr lang="en-US" altLang="zh-CN" dirty="0"/>
              <a:t>The race condition happens only between two workers</a:t>
            </a:r>
          </a:p>
          <a:p>
            <a:pPr lvl="2"/>
            <a:r>
              <a:rPr lang="en-US" altLang="zh-CN" dirty="0"/>
              <a:t>Worker A distributes info to B</a:t>
            </a:r>
          </a:p>
          <a:p>
            <a:pPr lvl="2"/>
            <a:r>
              <a:rPr lang="en-US" altLang="zh-CN" dirty="0"/>
              <a:t>Worker B collects info from A</a:t>
            </a:r>
          </a:p>
          <a:p>
            <a:pPr lvl="1"/>
            <a:r>
              <a:rPr lang="en-US" altLang="zh-CN" dirty="0"/>
              <a:t>SPSC </a:t>
            </a:r>
            <a:r>
              <a:rPr lang="en-US" altLang="zh-CN" dirty="0" err="1"/>
              <a:t>lockfree</a:t>
            </a:r>
            <a:r>
              <a:rPr lang="en-US" altLang="zh-CN" dirty="0"/>
              <a:t> queue is enough!</a:t>
            </a:r>
          </a:p>
          <a:p>
            <a:r>
              <a:rPr lang="en-US" altLang="zh-CN" dirty="0"/>
              <a:t>Check Global fixpoint</a:t>
            </a:r>
          </a:p>
          <a:p>
            <a:pPr lvl="1"/>
            <a:r>
              <a:rPr lang="en-US" altLang="zh-CN" dirty="0"/>
              <a:t>All workers are inactive</a:t>
            </a:r>
          </a:p>
          <a:p>
            <a:pPr lvl="1"/>
            <a:r>
              <a:rPr lang="en-US" altLang="zh-CN" dirty="0"/>
              <a:t>All queues are empty</a:t>
            </a:r>
            <a:endParaRPr lang="zh-CN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B4874ACD-1786-5BC7-56FE-06BFD388CB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5014"/>
            <a:ext cx="5181600" cy="3972559"/>
          </a:xfrm>
        </p:spPr>
      </p:pic>
    </p:spTree>
    <p:extLst>
      <p:ext uri="{BB962C8B-B14F-4D97-AF65-F5344CB8AC3E}">
        <p14:creationId xmlns:p14="http://schemas.microsoft.com/office/powerpoint/2010/main" val="211280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 smtClean="0"/>
              <a:t>CC </a:t>
            </a:r>
            <a:r>
              <a:rPr lang="en-US" altLang="zh-CN" dirty="0"/>
              <a:t>– Partition 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1" y="1218611"/>
            <a:ext cx="6956217" cy="5565366"/>
          </a:xfrm>
        </p:spPr>
      </p:pic>
    </p:spTree>
    <p:extLst>
      <p:ext uri="{BB962C8B-B14F-4D97-AF65-F5344CB8AC3E}">
        <p14:creationId xmlns:p14="http://schemas.microsoft.com/office/powerpoint/2010/main" val="19503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 smtClean="0"/>
              <a:t>CC </a:t>
            </a:r>
            <a:r>
              <a:rPr lang="en-US" altLang="zh-CN" dirty="0"/>
              <a:t>– Local Iteration</a:t>
            </a:r>
            <a:endParaRPr lang="zh-CN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8B53101-3025-E7E1-4C68-AE201E8E6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91" y="1218611"/>
            <a:ext cx="6956216" cy="5565365"/>
          </a:xfrm>
        </p:spPr>
      </p:pic>
    </p:spTree>
    <p:extLst>
      <p:ext uri="{BB962C8B-B14F-4D97-AF65-F5344CB8AC3E}">
        <p14:creationId xmlns:p14="http://schemas.microsoft.com/office/powerpoint/2010/main" val="18909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207B6D3-E6E0-BF62-659D-69363EF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US" altLang="zh-CN" dirty="0" smtClean="0"/>
              <a:t>CC </a:t>
            </a:r>
            <a:r>
              <a:rPr lang="en-US" altLang="zh-CN" dirty="0"/>
              <a:t>– Coordination </a:t>
            </a:r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99" y="1257300"/>
            <a:ext cx="6640661" cy="53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Bottleneck</a:t>
            </a:r>
            <a:r>
              <a:rPr lang="en-US" dirty="0" smtClean="0"/>
              <a:t>: coordination between workers</a:t>
            </a:r>
          </a:p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caused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/>
              <a:t>Coordination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  <a:endParaRPr lang="en-US" dirty="0"/>
          </a:p>
          <a:p>
            <a:pPr lvl="1"/>
            <a:r>
              <a:rPr lang="en-US" dirty="0"/>
              <a:t>Faster workers are blocked</a:t>
            </a:r>
            <a:r>
              <a:rPr lang="zh-CN" altLang="en-US" dirty="0"/>
              <a:t> </a:t>
            </a:r>
            <a:r>
              <a:rPr lang="en-US" dirty="0"/>
              <a:t>after each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 smtClean="0"/>
              <a:t>iteration</a:t>
            </a:r>
          </a:p>
          <a:p>
            <a:r>
              <a:rPr lang="en-US" altLang="zh-CN" dirty="0" smtClean="0"/>
              <a:t>Parallel Query Planning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2D3B1-0996-6128-FC13-D859E3A5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 Overview</a:t>
            </a:r>
            <a:endParaRPr lang="zh-CN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B9C1F886-01EE-0E4D-6A1E-E2C56F4F5C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New </a:t>
            </a:r>
            <a:r>
              <a:rPr lang="en-US" altLang="zh-CN" dirty="0"/>
              <a:t>Coordination Strategy</a:t>
            </a:r>
          </a:p>
          <a:p>
            <a:pPr lvl="1"/>
            <a:r>
              <a:rPr lang="en-US" altLang="zh-CN" dirty="0" smtClean="0"/>
              <a:t>✘remove the barriers caused by global iteration</a:t>
            </a:r>
            <a:endParaRPr lang="en-US" altLang="zh-CN" dirty="0"/>
          </a:p>
          <a:p>
            <a:pPr lvl="1"/>
            <a:r>
              <a:rPr lang="en-US" altLang="zh-CN" dirty="0"/>
              <a:t>✔ </a:t>
            </a:r>
            <a:r>
              <a:rPr lang="en-US" altLang="zh-CN" dirty="0" smtClean="0"/>
              <a:t>allow a worker to proceed  locally</a:t>
            </a:r>
            <a:endParaRPr lang="en-US" altLang="zh-CN" dirty="0"/>
          </a:p>
          <a:p>
            <a:r>
              <a:rPr lang="en-US" altLang="zh-CN" b="1" dirty="0"/>
              <a:t> </a:t>
            </a:r>
            <a:r>
              <a:rPr lang="it-IT" altLang="zh-CN" b="1" dirty="0" err="1" smtClean="0"/>
              <a:t>D</a:t>
            </a:r>
            <a:r>
              <a:rPr lang="it-IT" altLang="zh-CN" dirty="0" err="1" smtClean="0"/>
              <a:t>ynamic</a:t>
            </a:r>
            <a:r>
              <a:rPr lang="it-IT" altLang="zh-CN" b="1" dirty="0" smtClean="0"/>
              <a:t> </a:t>
            </a:r>
            <a:r>
              <a:rPr lang="it-IT" altLang="zh-CN" b="1" dirty="0"/>
              <a:t>C</a:t>
            </a:r>
            <a:r>
              <a:rPr lang="it-IT" altLang="zh-CN" dirty="0"/>
              <a:t>oordinate</a:t>
            </a:r>
            <a:r>
              <a:rPr lang="it-IT" altLang="zh-CN" b="1" dirty="0"/>
              <a:t> </a:t>
            </a:r>
            <a:r>
              <a:rPr lang="it-IT" altLang="zh-CN" b="1" dirty="0" smtClean="0"/>
              <a:t>Datalog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Efficient Coordination</a:t>
            </a:r>
          </a:p>
          <a:p>
            <a:pPr lvl="1"/>
            <a:r>
              <a:rPr lang="en-US" altLang="zh-CN" dirty="0" smtClean="0"/>
              <a:t>Query processing techniques</a:t>
            </a:r>
            <a:endParaRPr lang="en-US" altLang="zh-C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80" y="1825625"/>
            <a:ext cx="4648520" cy="3761808"/>
          </a:xfrm>
        </p:spPr>
      </p:pic>
    </p:spTree>
    <p:extLst>
      <p:ext uri="{BB962C8B-B14F-4D97-AF65-F5344CB8AC3E}">
        <p14:creationId xmlns:p14="http://schemas.microsoft.com/office/powerpoint/2010/main" val="15950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1064</Words>
  <Application>Microsoft Macintosh PowerPoint</Application>
  <PresentationFormat>Widescreen</PresentationFormat>
  <Paragraphs>204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DengXian</vt:lpstr>
      <vt:lpstr>Mangal</vt:lpstr>
      <vt:lpstr>等线</vt:lpstr>
      <vt:lpstr>等线 Light</vt:lpstr>
      <vt:lpstr>Office Theme</vt:lpstr>
      <vt:lpstr>Optimizing Parallel Recursive Datalog Evaluation on Multicore Machines</vt:lpstr>
      <vt:lpstr>Datalog</vt:lpstr>
      <vt:lpstr>Background</vt:lpstr>
      <vt:lpstr>Example: Connected Component (CC)</vt:lpstr>
      <vt:lpstr>CC – Partition </vt:lpstr>
      <vt:lpstr>CC – Local Iteration</vt:lpstr>
      <vt:lpstr>CC – Coordination </vt:lpstr>
      <vt:lpstr>Challenges</vt:lpstr>
      <vt:lpstr>Contribution Overview</vt:lpstr>
      <vt:lpstr>Naïve method: Global</vt:lpstr>
      <vt:lpstr>Mechanisms – SSP (Stale-Synchronous Parallel) [Ho et al. 2013]</vt:lpstr>
      <vt:lpstr>Mechanisms – DWS</vt:lpstr>
      <vt:lpstr>Plan – Logical </vt:lpstr>
      <vt:lpstr>Plan – Physical </vt:lpstr>
      <vt:lpstr>Optimizations </vt:lpstr>
      <vt:lpstr>Experiment: Setup</vt:lpstr>
      <vt:lpstr>Main Results (seconds)</vt:lpstr>
      <vt:lpstr>Effect of Coordination Methods</vt:lpstr>
      <vt:lpstr>Evaluations – Scalability</vt:lpstr>
      <vt:lpstr>Conclusion</vt:lpstr>
      <vt:lpstr>The code of DCDatalog is available at: https://github.com/Jiacheng-WU/DCDatalog </vt:lpstr>
      <vt:lpstr>Mechanisms – Global</vt:lpstr>
      <vt:lpstr>Global – Initialization</vt:lpstr>
      <vt:lpstr>Global – Partition </vt:lpstr>
      <vt:lpstr>Global – Local Iteration</vt:lpstr>
      <vt:lpstr>Global – Coordination </vt:lpstr>
      <vt:lpstr>Global – Local Iteration</vt:lpstr>
      <vt:lpstr>Global – Coordination</vt:lpstr>
      <vt:lpstr>Global – Local Iteration</vt:lpstr>
      <vt:lpstr>Global – Coordination</vt:lpstr>
      <vt:lpstr>Global – Local Iteration</vt:lpstr>
      <vt:lpstr>Global – Coordination</vt:lpstr>
      <vt:lpstr>Global – Termination</vt:lpstr>
      <vt:lpstr>Mechanisms – DWS</vt:lpstr>
      <vt:lpstr>DWS</vt:lpstr>
      <vt:lpstr>DWS</vt:lpstr>
      <vt:lpstr>DWS</vt:lpstr>
      <vt:lpstr>DWS – Termination</vt:lpstr>
      <vt:lpstr>Discussions – Complex Queries </vt:lpstr>
      <vt:lpstr>Implementation Details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Parallel Recursive Datalog Evaluation on Multicore Machines</dc:title>
  <dc:creator>Wu JC</dc:creator>
  <cp:lastModifiedBy>Jin Wang</cp:lastModifiedBy>
  <cp:revision>242</cp:revision>
  <dcterms:created xsi:type="dcterms:W3CDTF">2022-05-17T03:22:41Z</dcterms:created>
  <dcterms:modified xsi:type="dcterms:W3CDTF">2022-06-16T20:15:12Z</dcterms:modified>
</cp:coreProperties>
</file>